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8" r:id="rId1"/>
  </p:sldMasterIdLst>
  <p:notesMasterIdLst>
    <p:notesMasterId r:id="rId42"/>
  </p:notesMasterIdLst>
  <p:handoutMasterIdLst>
    <p:handoutMasterId r:id="rId43"/>
  </p:handoutMasterIdLst>
  <p:sldIdLst>
    <p:sldId id="1350" r:id="rId2"/>
    <p:sldId id="1251" r:id="rId3"/>
    <p:sldId id="1252" r:id="rId4"/>
    <p:sldId id="1253" r:id="rId5"/>
    <p:sldId id="1257" r:id="rId6"/>
    <p:sldId id="1258" r:id="rId7"/>
    <p:sldId id="1261" r:id="rId8"/>
    <p:sldId id="1264" r:id="rId9"/>
    <p:sldId id="1265" r:id="rId10"/>
    <p:sldId id="1266" r:id="rId11"/>
    <p:sldId id="1267" r:id="rId12"/>
    <p:sldId id="1270" r:id="rId13"/>
    <p:sldId id="1277" r:id="rId14"/>
    <p:sldId id="1282" r:id="rId15"/>
    <p:sldId id="1283" r:id="rId16"/>
    <p:sldId id="1360" r:id="rId17"/>
    <p:sldId id="1361" r:id="rId18"/>
    <p:sldId id="1288" r:id="rId19"/>
    <p:sldId id="1290" r:id="rId20"/>
    <p:sldId id="1295" r:id="rId21"/>
    <p:sldId id="1298" r:id="rId22"/>
    <p:sldId id="1302" r:id="rId23"/>
    <p:sldId id="1303" r:id="rId24"/>
    <p:sldId id="1304" r:id="rId25"/>
    <p:sldId id="1365" r:id="rId26"/>
    <p:sldId id="1366" r:id="rId27"/>
    <p:sldId id="1307" r:id="rId28"/>
    <p:sldId id="1348" r:id="rId29"/>
    <p:sldId id="1344" r:id="rId30"/>
    <p:sldId id="1316" r:id="rId31"/>
    <p:sldId id="1321" r:id="rId32"/>
    <p:sldId id="1322" r:id="rId33"/>
    <p:sldId id="1324" r:id="rId34"/>
    <p:sldId id="1327" r:id="rId35"/>
    <p:sldId id="1345" r:id="rId36"/>
    <p:sldId id="1333" r:id="rId37"/>
    <p:sldId id="1334" r:id="rId38"/>
    <p:sldId id="1335" r:id="rId39"/>
    <p:sldId id="1339" r:id="rId40"/>
    <p:sldId id="1347" r:id="rId41"/>
  </p:sldIdLst>
  <p:sldSz cx="12192000" cy="6858000"/>
  <p:notesSz cx="6797675" cy="9926638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78" userDrawn="1">
          <p15:clr>
            <a:srgbClr val="A4A3A4"/>
          </p15:clr>
        </p15:guide>
        <p15:guide id="2" pos="3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70C0"/>
    <a:srgbClr val="FF0066"/>
    <a:srgbClr val="FF6600"/>
    <a:srgbClr val="33CC33"/>
    <a:srgbClr val="FFCD2F"/>
    <a:srgbClr val="9148C8"/>
    <a:srgbClr val="008000"/>
    <a:srgbClr val="CF6C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5" autoAdjust="0"/>
    <p:restoredTop sz="94206" autoAdjust="0"/>
  </p:normalViewPr>
  <p:slideViewPr>
    <p:cSldViewPr snapToGrid="0">
      <p:cViewPr>
        <p:scale>
          <a:sx n="76" d="100"/>
          <a:sy n="76" d="100"/>
        </p:scale>
        <p:origin x="-96" y="-810"/>
      </p:cViewPr>
      <p:guideLst>
        <p:guide orient="horz" pos="778"/>
        <p:guide pos="31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1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83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7" tIns="46929" rIns="93857" bIns="46929" numCol="1" anchor="t" anchorCtr="0" compatLnSpc="1">
            <a:prstTxWarp prst="textNoShape">
              <a:avLst/>
            </a:prstTxWarp>
          </a:bodyPr>
          <a:lstStyle>
            <a:lvl1pPr defTabSz="938666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01" y="1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7" tIns="46929" rIns="93857" bIns="46929" numCol="1" anchor="t" anchorCtr="0" compatLnSpc="1">
            <a:prstTxWarp prst="textNoShape">
              <a:avLst/>
            </a:prstTxWarp>
          </a:bodyPr>
          <a:lstStyle>
            <a:lvl1pPr algn="r" defTabSz="938666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4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968"/>
            <a:ext cx="2946275" cy="49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7" tIns="46929" rIns="93857" bIns="46929" numCol="1" anchor="b" anchorCtr="0" compatLnSpc="1">
            <a:prstTxWarp prst="textNoShape">
              <a:avLst/>
            </a:prstTxWarp>
          </a:bodyPr>
          <a:lstStyle>
            <a:lvl1pPr defTabSz="938666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4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01" y="9429968"/>
            <a:ext cx="2946275" cy="49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7" tIns="46929" rIns="93857" bIns="46929" numCol="1" anchor="b" anchorCtr="0" compatLnSpc="1">
            <a:prstTxWarp prst="textNoShape">
              <a:avLst/>
            </a:prstTxWarp>
          </a:bodyPr>
          <a:lstStyle>
            <a:lvl1pPr algn="r" defTabSz="938666">
              <a:defRPr sz="1200">
                <a:latin typeface="Times New Roman" pitchFamily="18" charset="0"/>
              </a:defRPr>
            </a:lvl1pPr>
          </a:lstStyle>
          <a:p>
            <a:fld id="{383CAF37-4A59-47BB-8A4B-76DEFEE7A4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94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275" cy="496671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2" y="1"/>
            <a:ext cx="2946275" cy="496671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E8015FB-8FC6-46D0-BA63-03ACA14798F0}" type="datetimeFigureOut">
              <a:rPr lang="en-US"/>
              <a:pPr>
                <a:defRPr/>
              </a:pPr>
              <a:t>11/10/2017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4" y="4715832"/>
            <a:ext cx="5436908" cy="4466648"/>
          </a:xfrm>
          <a:prstGeom prst="rect">
            <a:avLst/>
          </a:prstGeom>
        </p:spPr>
        <p:txBody>
          <a:bodyPr vert="horz" lIns="92108" tIns="46054" rIns="92108" bIns="4605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273"/>
            <a:ext cx="2946275" cy="49667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2" y="9428273"/>
            <a:ext cx="2946275" cy="496671"/>
          </a:xfrm>
          <a:prstGeom prst="rect">
            <a:avLst/>
          </a:prstGeom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0147A3-4FBF-4245-9D7E-2B781E658F0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289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33B97-AE83-484F-A57C-E810BF3543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700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6009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7134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882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5227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0258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9292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2349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1110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069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005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9249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4313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5477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69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6626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194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4378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2269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7595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9649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245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8869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6638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741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2014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4673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243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04854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75506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19974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6205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676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930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982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287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362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244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9100" y="855663"/>
            <a:ext cx="4100513" cy="230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923D-F612-4E1B-A299-5D5DE7C3A8B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90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AAF_KEY_MAN_AI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8117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0996"/>
            <a:ext cx="10972800" cy="1143000"/>
          </a:xfrm>
          <a:prstGeom prst="rect">
            <a:avLst/>
          </a:prstGeom>
        </p:spPr>
        <p:txBody>
          <a:bodyPr vert="horz" anchor="b"/>
          <a:lstStyle>
            <a:lvl1pPr algn="ctr">
              <a:defRPr sz="5600" b="1" i="0" u="none" cap="all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to edit TITLE</a:t>
            </a:r>
            <a:endParaRPr lang="en-US" dirty="0"/>
          </a:p>
        </p:txBody>
      </p:sp>
      <p:pic>
        <p:nvPicPr>
          <p:cNvPr id="7" name="Picture 6" descr="IAAF_BLACK_V8.eps"/>
          <p:cNvPicPr>
            <a:picLocks noChangeAspect="1"/>
          </p:cNvPicPr>
          <p:nvPr/>
        </p:nvPicPr>
        <p:blipFill>
          <a:blip r:embed="rId3" cstate="screen">
            <a:lum bright="10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0517" y="6430972"/>
            <a:ext cx="717983" cy="195813"/>
          </a:xfrm>
          <a:prstGeom prst="rect">
            <a:avLst/>
          </a:prstGeom>
        </p:spPr>
      </p:pic>
      <p:sp>
        <p:nvSpPr>
          <p:cNvPr id="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1" y="3768843"/>
            <a:ext cx="10972801" cy="599016"/>
          </a:xfrm>
          <a:prstGeom prst="rect">
            <a:avLst/>
          </a:prstGeom>
        </p:spPr>
        <p:txBody>
          <a:bodyPr vert="horz" anchor="t"/>
          <a:lstStyle>
            <a:lvl1pPr marL="0" indent="0" algn="ctr">
              <a:buNone/>
              <a:defRPr sz="1867" cap="all">
                <a:solidFill>
                  <a:srgbClr val="FFFFFF"/>
                </a:solidFill>
              </a:defRPr>
            </a:lvl1pPr>
            <a:lvl2pPr marL="609585" indent="0">
              <a:buNone/>
              <a:defRPr sz="1600" cap="all"/>
            </a:lvl2pPr>
            <a:lvl3pPr marL="1219170" indent="0">
              <a:buNone/>
              <a:defRPr sz="1600" cap="all"/>
            </a:lvl3pPr>
            <a:lvl4pPr marL="1828754" indent="0">
              <a:buNone/>
              <a:defRPr sz="1600" cap="all"/>
            </a:lvl4pPr>
            <a:lvl5pPr marL="2438339" indent="0">
              <a:buNone/>
              <a:defRPr sz="1600" cap="all"/>
            </a:lvl5pPr>
          </a:lstStyle>
          <a:p>
            <a:pPr lvl="0"/>
            <a:r>
              <a:rPr lang="x-none" dirty="0" smtClean="0"/>
              <a:t>Click to edit SUBTITLE TEXT</a:t>
            </a:r>
          </a:p>
        </p:txBody>
      </p:sp>
    </p:spTree>
    <p:extLst>
      <p:ext uri="{BB962C8B-B14F-4D97-AF65-F5344CB8AC3E}">
        <p14:creationId xmlns:p14="http://schemas.microsoft.com/office/powerpoint/2010/main" val="1081350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+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31460" y="505587"/>
            <a:ext cx="11004891" cy="726315"/>
          </a:xfrm>
          <a:prstGeom prst="rect">
            <a:avLst/>
          </a:prstGeom>
        </p:spPr>
        <p:txBody>
          <a:bodyPr vert="horz"/>
          <a:lstStyle>
            <a:lvl1pPr algn="l">
              <a:defRPr sz="3200" b="1" i="0" u="none" cap="all" baseline="0">
                <a:latin typeface="Arial"/>
                <a:cs typeface="Arial"/>
              </a:defRPr>
            </a:lvl1pPr>
          </a:lstStyle>
          <a:p>
            <a:r>
              <a:rPr lang="x-none" dirty="0" smtClean="0"/>
              <a:t>Click to EDIT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89859" y="505587"/>
            <a:ext cx="1102695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9859" y="1636184"/>
            <a:ext cx="4174052" cy="4561416"/>
          </a:xfrm>
          <a:prstGeom prst="rect">
            <a:avLst/>
          </a:prstGeom>
        </p:spPr>
        <p:txBody>
          <a:bodyPr vert="horz" anchor="ctr"/>
          <a:lstStyle>
            <a:lvl1pPr marL="228594" indent="-228594">
              <a:spcAft>
                <a:spcPts val="267"/>
              </a:spcAft>
              <a:buFont typeface="Wingdings" charset="2"/>
              <a:buChar char="§"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600"/>
            </a:lvl3pPr>
            <a:lvl4pPr marL="1828754" indent="0">
              <a:buNone/>
              <a:defRPr sz="1600"/>
            </a:lvl4pPr>
            <a:lvl5pPr marL="2438339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5463823" y="1636184"/>
            <a:ext cx="5972528" cy="4639733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icon to add chart</a:t>
            </a:r>
            <a:endParaRPr lang="en-US"/>
          </a:p>
        </p:txBody>
      </p:sp>
      <p:pic>
        <p:nvPicPr>
          <p:cNvPr id="10" name="Picture 9" descr="IAAF_BLACK_V8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0517" y="6430972"/>
            <a:ext cx="717983" cy="19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75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+ 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31460" y="505587"/>
            <a:ext cx="11004891" cy="726315"/>
          </a:xfrm>
          <a:prstGeom prst="rect">
            <a:avLst/>
          </a:prstGeom>
        </p:spPr>
        <p:txBody>
          <a:bodyPr vert="horz"/>
          <a:lstStyle>
            <a:lvl1pPr algn="l">
              <a:defRPr sz="3200" b="1" i="0" u="none" cap="all" baseline="0">
                <a:latin typeface="Arial"/>
                <a:cs typeface="Arial"/>
              </a:defRPr>
            </a:lvl1pPr>
          </a:lstStyle>
          <a:p>
            <a:r>
              <a:rPr lang="x-none" dirty="0" smtClean="0"/>
              <a:t>Click to EDIT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89859" y="505587"/>
            <a:ext cx="1102695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9859" y="1636184"/>
            <a:ext cx="4174052" cy="4561416"/>
          </a:xfrm>
          <a:prstGeom prst="rect">
            <a:avLst/>
          </a:prstGeom>
        </p:spPr>
        <p:txBody>
          <a:bodyPr vert="horz" anchor="ctr"/>
          <a:lstStyle>
            <a:lvl1pPr marL="228594" indent="-228594">
              <a:spcAft>
                <a:spcPts val="267"/>
              </a:spcAft>
              <a:buFont typeface="Wingdings" charset="2"/>
              <a:buChar char="§"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600"/>
            </a:lvl3pPr>
            <a:lvl4pPr marL="1828754" indent="0">
              <a:buNone/>
              <a:defRPr sz="1600"/>
            </a:lvl4pPr>
            <a:lvl5pPr marL="2438339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5463823" y="1636184"/>
            <a:ext cx="5972528" cy="4639733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icon to add chart</a:t>
            </a:r>
            <a:endParaRPr lang="en-US"/>
          </a:p>
        </p:txBody>
      </p:sp>
      <p:pic>
        <p:nvPicPr>
          <p:cNvPr id="7" name="Picture 6" descr="IAAF_BLACK_V8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0517" y="6430972"/>
            <a:ext cx="717983" cy="19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460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589859" y="505587"/>
            <a:ext cx="1102695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31459" y="505587"/>
            <a:ext cx="10972800" cy="726315"/>
          </a:xfrm>
          <a:prstGeom prst="rect">
            <a:avLst/>
          </a:prstGeom>
        </p:spPr>
        <p:txBody>
          <a:bodyPr vert="horz"/>
          <a:lstStyle>
            <a:lvl1pPr algn="l">
              <a:defRPr sz="3200" b="1" i="0" u="none" cap="all">
                <a:latin typeface="Arial"/>
                <a:cs typeface="Arial"/>
              </a:defRPr>
            </a:lvl1pPr>
          </a:lstStyle>
          <a:p>
            <a:r>
              <a:rPr lang="x-none" dirty="0" smtClean="0"/>
              <a:t>Click to edit title</a:t>
            </a:r>
            <a:endParaRPr lang="en-US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32001" y="4380089"/>
            <a:ext cx="2091544" cy="1840089"/>
          </a:xfrm>
          <a:prstGeom prst="rect">
            <a:avLst/>
          </a:prstGeom>
        </p:spPr>
        <p:txBody>
          <a:bodyPr vert="horz" anchor="t"/>
          <a:lstStyle>
            <a:lvl1pPr marL="0" indent="0">
              <a:spcAft>
                <a:spcPts val="267"/>
              </a:spcAft>
              <a:buFont typeface="Wingdings" charset="2"/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600"/>
            </a:lvl3pPr>
            <a:lvl4pPr marL="1828754" indent="0">
              <a:buNone/>
              <a:defRPr sz="1600"/>
            </a:lvl4pPr>
            <a:lvl5pPr marL="2438339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5"/>
          </p:nvPr>
        </p:nvSpPr>
        <p:spPr>
          <a:xfrm>
            <a:off x="1233879" y="2272253"/>
            <a:ext cx="1989667" cy="1976967"/>
          </a:xfrm>
          <a:prstGeom prst="rect">
            <a:avLst/>
          </a:prstGeom>
        </p:spPr>
        <p:txBody>
          <a:bodyPr vert="horz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739731" y="4380089"/>
            <a:ext cx="2091544" cy="1840089"/>
          </a:xfrm>
          <a:prstGeom prst="rect">
            <a:avLst/>
          </a:prstGeom>
        </p:spPr>
        <p:txBody>
          <a:bodyPr vert="horz" anchor="t"/>
          <a:lstStyle>
            <a:lvl1pPr marL="0" indent="0">
              <a:spcAft>
                <a:spcPts val="267"/>
              </a:spcAft>
              <a:buFont typeface="Wingdings" charset="2"/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600"/>
            </a:lvl3pPr>
            <a:lvl4pPr marL="1828754" indent="0">
              <a:buNone/>
              <a:defRPr sz="1600"/>
            </a:lvl4pPr>
            <a:lvl5pPr marL="2438339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19"/>
          <p:cNvSpPr>
            <a:spLocks noGrp="1"/>
          </p:cNvSpPr>
          <p:nvPr>
            <p:ph type="pic" sz="quarter" idx="18"/>
          </p:nvPr>
        </p:nvSpPr>
        <p:spPr>
          <a:xfrm>
            <a:off x="3841608" y="2272253"/>
            <a:ext cx="1989667" cy="1976967"/>
          </a:xfrm>
          <a:prstGeom prst="rect">
            <a:avLst/>
          </a:prstGeom>
        </p:spPr>
        <p:txBody>
          <a:bodyPr vert="horz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6358751" y="4380089"/>
            <a:ext cx="2091544" cy="1840089"/>
          </a:xfrm>
          <a:prstGeom prst="rect">
            <a:avLst/>
          </a:prstGeom>
        </p:spPr>
        <p:txBody>
          <a:bodyPr vert="horz" anchor="t"/>
          <a:lstStyle>
            <a:lvl1pPr marL="0" indent="0">
              <a:spcAft>
                <a:spcPts val="267"/>
              </a:spcAft>
              <a:buFont typeface="Wingdings" charset="2"/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600"/>
            </a:lvl3pPr>
            <a:lvl4pPr marL="1828754" indent="0">
              <a:buNone/>
              <a:defRPr sz="1600"/>
            </a:lvl4pPr>
            <a:lvl5pPr marL="2438339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19"/>
          <p:cNvSpPr>
            <a:spLocks noGrp="1"/>
          </p:cNvSpPr>
          <p:nvPr>
            <p:ph type="pic" sz="quarter" idx="21"/>
          </p:nvPr>
        </p:nvSpPr>
        <p:spPr>
          <a:xfrm>
            <a:off x="6460628" y="2272253"/>
            <a:ext cx="1989667" cy="1976967"/>
          </a:xfrm>
          <a:prstGeom prst="rect">
            <a:avLst/>
          </a:prstGeom>
        </p:spPr>
        <p:txBody>
          <a:bodyPr vert="horz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8943905" y="4380089"/>
            <a:ext cx="2091544" cy="1840089"/>
          </a:xfrm>
          <a:prstGeom prst="rect">
            <a:avLst/>
          </a:prstGeom>
        </p:spPr>
        <p:txBody>
          <a:bodyPr vert="horz" anchor="t"/>
          <a:lstStyle>
            <a:lvl1pPr marL="0" indent="0">
              <a:spcAft>
                <a:spcPts val="267"/>
              </a:spcAft>
              <a:buFont typeface="Wingdings" charset="2"/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600"/>
            </a:lvl3pPr>
            <a:lvl4pPr marL="1828754" indent="0">
              <a:buNone/>
              <a:defRPr sz="1600"/>
            </a:lvl4pPr>
            <a:lvl5pPr marL="2438339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19"/>
          <p:cNvSpPr>
            <a:spLocks noGrp="1"/>
          </p:cNvSpPr>
          <p:nvPr>
            <p:ph type="pic" sz="quarter" idx="24"/>
          </p:nvPr>
        </p:nvSpPr>
        <p:spPr>
          <a:xfrm>
            <a:off x="9045783" y="2272253"/>
            <a:ext cx="1989667" cy="1976967"/>
          </a:xfrm>
          <a:prstGeom prst="rect">
            <a:avLst/>
          </a:prstGeom>
        </p:spPr>
        <p:txBody>
          <a:bodyPr vert="horz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pic>
        <p:nvPicPr>
          <p:cNvPr id="19" name="Picture 18" descr="IAAF_BLACK_V8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0517" y="6430972"/>
            <a:ext cx="717983" cy="19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1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31459" y="505587"/>
            <a:ext cx="10834852" cy="726315"/>
          </a:xfrm>
          <a:prstGeom prst="rect">
            <a:avLst/>
          </a:prstGeom>
        </p:spPr>
        <p:txBody>
          <a:bodyPr vert="horz"/>
          <a:lstStyle>
            <a:lvl1pPr algn="l">
              <a:defRPr sz="3200" b="1" i="0" u="none" cap="all">
                <a:latin typeface="Arial"/>
                <a:cs typeface="Arial"/>
              </a:defRPr>
            </a:lvl1pPr>
          </a:lstStyle>
          <a:p>
            <a:r>
              <a:rPr lang="x-none" dirty="0" smtClean="0"/>
              <a:t>Click to edit title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89859" y="505587"/>
            <a:ext cx="1102695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IAAF_BLACK_V8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0517" y="6430972"/>
            <a:ext cx="717983" cy="19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44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AAF_BLACK_V8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0517" y="6430972"/>
            <a:ext cx="717983" cy="19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96253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459" y="505587"/>
            <a:ext cx="10972800" cy="726315"/>
          </a:xfrm>
          <a:prstGeom prst="rect">
            <a:avLst/>
          </a:prstGeom>
        </p:spPr>
        <p:txBody>
          <a:bodyPr vert="horz"/>
          <a:lstStyle>
            <a:lvl1pPr algn="l">
              <a:defRPr sz="3200" b="1" i="0" u="none" cap="all">
                <a:latin typeface="Arial"/>
                <a:cs typeface="Arial"/>
              </a:defRPr>
            </a:lvl1pPr>
          </a:lstStyle>
          <a:p>
            <a:r>
              <a:rPr lang="x-none" dirty="0" smtClean="0"/>
              <a:t>Click to edit title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89859" y="505587"/>
            <a:ext cx="1102695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IAAF_BLACK_V8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0517" y="6430972"/>
            <a:ext cx="717983" cy="195813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9424" y="1231903"/>
            <a:ext cx="10814835" cy="5022141"/>
          </a:xfrm>
          <a:prstGeom prst="rect">
            <a:avLst/>
          </a:prstGeom>
        </p:spPr>
        <p:txBody>
          <a:bodyPr vert="horz" anchor="ctr"/>
          <a:lstStyle>
            <a:lvl1pPr marL="0" indent="-609585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defRPr sz="2933" u="none" cap="all" baseline="0"/>
            </a:lvl1pPr>
            <a:lvl2pPr>
              <a:defRPr sz="2933"/>
            </a:lvl2pPr>
            <a:lvl3pPr>
              <a:defRPr sz="2933"/>
            </a:lvl3pPr>
            <a:lvl4pPr>
              <a:defRPr sz="2933"/>
            </a:lvl4pPr>
            <a:lvl5pPr>
              <a:defRPr sz="2933"/>
            </a:lvl5pPr>
          </a:lstStyle>
          <a:p>
            <a:pPr lvl="0"/>
            <a:r>
              <a:rPr lang="x-none" dirty="0" smtClean="0"/>
              <a:t>Click to ADD POINTS</a:t>
            </a:r>
          </a:p>
        </p:txBody>
      </p:sp>
    </p:spTree>
    <p:extLst>
      <p:ext uri="{BB962C8B-B14F-4D97-AF65-F5344CB8AC3E}">
        <p14:creationId xmlns:p14="http://schemas.microsoft.com/office/powerpoint/2010/main" val="248420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459" y="505587"/>
            <a:ext cx="10972800" cy="726315"/>
          </a:xfrm>
          <a:prstGeom prst="rect">
            <a:avLst/>
          </a:prstGeom>
        </p:spPr>
        <p:txBody>
          <a:bodyPr vert="horz"/>
          <a:lstStyle>
            <a:lvl1pPr algn="l">
              <a:defRPr sz="3200" b="1" i="0" u="none" cap="all">
                <a:latin typeface="Arial"/>
                <a:cs typeface="Arial"/>
              </a:defRPr>
            </a:lvl1pPr>
          </a:lstStyle>
          <a:p>
            <a:r>
              <a:rPr lang="x-none" dirty="0" smtClean="0"/>
              <a:t>Click to edit title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89859" y="505587"/>
            <a:ext cx="1102695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IAAF_BLACK_V8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0517" y="6430972"/>
            <a:ext cx="717983" cy="195813"/>
          </a:xfrm>
          <a:prstGeom prst="rect">
            <a:avLst/>
          </a:prstGeom>
        </p:spPr>
      </p:pic>
      <p:sp>
        <p:nvSpPr>
          <p:cNvPr id="11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89859" y="1828801"/>
            <a:ext cx="10814399" cy="4097867"/>
          </a:xfrm>
          <a:prstGeom prst="rect">
            <a:avLst/>
          </a:prstGeom>
        </p:spPr>
        <p:txBody>
          <a:bodyPr vert="horz" anchor="t"/>
          <a:lstStyle>
            <a:lvl1pPr marL="228594" indent="-228594">
              <a:spcAft>
                <a:spcPts val="267"/>
              </a:spcAft>
              <a:buFont typeface="Wingdings" charset="2"/>
              <a:buChar char="§"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600"/>
            </a:lvl3pPr>
            <a:lvl4pPr marL="1828754" indent="0">
              <a:buNone/>
              <a:defRPr sz="1600"/>
            </a:lvl4pPr>
            <a:lvl5pPr marL="2438339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148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459" y="505587"/>
            <a:ext cx="10972800" cy="726315"/>
          </a:xfrm>
          <a:prstGeom prst="rect">
            <a:avLst/>
          </a:prstGeom>
        </p:spPr>
        <p:txBody>
          <a:bodyPr vert="horz"/>
          <a:lstStyle>
            <a:lvl1pPr algn="l">
              <a:defRPr sz="3200" b="1" i="0" u="none" cap="all">
                <a:latin typeface="Arial"/>
                <a:cs typeface="Arial"/>
              </a:defRPr>
            </a:lvl1pPr>
          </a:lstStyle>
          <a:p>
            <a:r>
              <a:rPr lang="x-none" dirty="0" smtClean="0"/>
              <a:t>Click to edit title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89859" y="505587"/>
            <a:ext cx="1102695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IAAF_BLACK_V8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0517" y="6430972"/>
            <a:ext cx="717983" cy="195813"/>
          </a:xfrm>
          <a:prstGeom prst="rect">
            <a:avLst/>
          </a:prstGeom>
        </p:spPr>
      </p:pic>
      <p:sp>
        <p:nvSpPr>
          <p:cNvPr id="11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89860" y="1828801"/>
            <a:ext cx="5235208" cy="4097867"/>
          </a:xfrm>
          <a:prstGeom prst="rect">
            <a:avLst/>
          </a:prstGeom>
        </p:spPr>
        <p:txBody>
          <a:bodyPr vert="horz" anchor="t"/>
          <a:lstStyle>
            <a:lvl1pPr marL="228594" indent="-228594">
              <a:spcAft>
                <a:spcPts val="267"/>
              </a:spcAft>
              <a:buFont typeface="Wingdings" charset="2"/>
              <a:buChar char="§"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600"/>
            </a:lvl3pPr>
            <a:lvl4pPr marL="1828754" indent="0">
              <a:buNone/>
              <a:defRPr sz="1600"/>
            </a:lvl4pPr>
            <a:lvl5pPr marL="2438339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143639" y="1828801"/>
            <a:ext cx="5235208" cy="4097867"/>
          </a:xfrm>
          <a:prstGeom prst="rect">
            <a:avLst/>
          </a:prstGeom>
        </p:spPr>
        <p:txBody>
          <a:bodyPr vert="horz" anchor="t"/>
          <a:lstStyle>
            <a:lvl1pPr marL="228594" indent="-228594">
              <a:spcAft>
                <a:spcPts val="267"/>
              </a:spcAft>
              <a:buFont typeface="Wingdings" charset="2"/>
              <a:buChar char="§"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600"/>
            </a:lvl3pPr>
            <a:lvl4pPr marL="1828754" indent="0">
              <a:buNone/>
              <a:defRPr sz="1600"/>
            </a:lvl4pPr>
            <a:lvl5pPr marL="2438339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537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459" y="505587"/>
            <a:ext cx="10834852" cy="726315"/>
          </a:xfrm>
          <a:prstGeom prst="rect">
            <a:avLst/>
          </a:prstGeom>
        </p:spPr>
        <p:txBody>
          <a:bodyPr vert="horz"/>
          <a:lstStyle>
            <a:lvl1pPr algn="l">
              <a:defRPr sz="3200" b="1" i="0" u="none" cap="all">
                <a:latin typeface="Arial"/>
                <a:cs typeface="Arial"/>
              </a:defRPr>
            </a:lvl1pPr>
          </a:lstStyle>
          <a:p>
            <a:r>
              <a:rPr lang="x-none" dirty="0" smtClean="0"/>
              <a:t>Click to edit title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89859" y="505587"/>
            <a:ext cx="1102695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5892801" y="2031296"/>
            <a:ext cx="5373511" cy="34551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1600"/>
            </a:lvl1pPr>
          </a:lstStyle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17923" y="1636184"/>
            <a:ext cx="4353988" cy="4561416"/>
          </a:xfrm>
          <a:prstGeom prst="rect">
            <a:avLst/>
          </a:prstGeom>
        </p:spPr>
        <p:txBody>
          <a:bodyPr vert="horz" anchor="ctr"/>
          <a:lstStyle>
            <a:lvl1pPr marL="228594" indent="-228594">
              <a:spcAft>
                <a:spcPts val="267"/>
              </a:spcAft>
              <a:buFont typeface="Wingdings" charset="2"/>
              <a:buChar char="§"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600"/>
            </a:lvl3pPr>
            <a:lvl4pPr marL="1828754" indent="0">
              <a:buNone/>
              <a:defRPr sz="1600"/>
            </a:lvl4pPr>
            <a:lvl5pPr marL="2438339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IAAF_BLACK_V8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0517" y="6430972"/>
            <a:ext cx="717983" cy="19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06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Titl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1" y="3791421"/>
            <a:ext cx="10972801" cy="599016"/>
          </a:xfrm>
          <a:prstGeom prst="rect">
            <a:avLst/>
          </a:prstGeom>
        </p:spPr>
        <p:txBody>
          <a:bodyPr vert="horz" anchor="t"/>
          <a:lstStyle>
            <a:lvl1pPr marL="0" indent="0" algn="ctr">
              <a:buNone/>
              <a:defRPr sz="1867" cap="all">
                <a:solidFill>
                  <a:schemeClr val="tx1"/>
                </a:solidFill>
              </a:defRPr>
            </a:lvl1pPr>
            <a:lvl2pPr marL="609585" indent="0">
              <a:buNone/>
              <a:defRPr sz="1600" cap="all"/>
            </a:lvl2pPr>
            <a:lvl3pPr marL="1219170" indent="0">
              <a:buNone/>
              <a:defRPr sz="1600" cap="all"/>
            </a:lvl3pPr>
            <a:lvl4pPr marL="1828754" indent="0">
              <a:buNone/>
              <a:defRPr sz="1600" cap="all"/>
            </a:lvl4pPr>
            <a:lvl5pPr marL="2438339" indent="0">
              <a:buNone/>
              <a:defRPr sz="1600" cap="all"/>
            </a:lvl5pPr>
          </a:lstStyle>
          <a:p>
            <a:pPr lvl="0"/>
            <a:r>
              <a:rPr lang="x-none" dirty="0" smtClean="0"/>
              <a:t>Click to edit SUBTITLE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0996"/>
            <a:ext cx="10972800" cy="1143000"/>
          </a:xfrm>
          <a:prstGeom prst="rect">
            <a:avLst/>
          </a:prstGeom>
        </p:spPr>
        <p:txBody>
          <a:bodyPr vert="horz" anchor="b"/>
          <a:lstStyle>
            <a:lvl1pPr algn="ctr">
              <a:defRPr sz="5600" b="1" i="0" u="none" cap="all">
                <a:solidFill>
                  <a:schemeClr val="tx1"/>
                </a:solidFill>
              </a:defRPr>
            </a:lvl1pPr>
          </a:lstStyle>
          <a:p>
            <a:r>
              <a:rPr lang="x-none" dirty="0" smtClean="0"/>
              <a:t>Click to edit TITLE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544654" y="2833731"/>
            <a:ext cx="1102695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AAF_BLACK_V8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0517" y="6430972"/>
            <a:ext cx="717983" cy="19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123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0996"/>
            <a:ext cx="10972800" cy="1143000"/>
          </a:xfrm>
          <a:prstGeom prst="rect">
            <a:avLst/>
          </a:prstGeom>
        </p:spPr>
        <p:txBody>
          <a:bodyPr vert="horz" anchor="b"/>
          <a:lstStyle>
            <a:lvl1pPr algn="ctr">
              <a:defRPr sz="5600" b="1" i="0" u="none" cap="all">
                <a:solidFill>
                  <a:schemeClr val="tx1"/>
                </a:solidFill>
              </a:defRPr>
            </a:lvl1pPr>
          </a:lstStyle>
          <a:p>
            <a:r>
              <a:rPr lang="x-none" dirty="0" smtClean="0"/>
              <a:t>Click to edit TITLE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544654" y="2833731"/>
            <a:ext cx="1102695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AAF_BLACK_V8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0517" y="6430972"/>
            <a:ext cx="717983" cy="195813"/>
          </a:xfrm>
          <a:prstGeom prst="rect">
            <a:avLst/>
          </a:prstGeom>
        </p:spPr>
      </p:pic>
      <p:pic>
        <p:nvPicPr>
          <p:cNvPr id="6" name="Picture Placeholder 5" descr="IAAF_KEY_VISUAL_ICONS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"/>
            <a:ext cx="12227984" cy="1794933"/>
          </a:xfrm>
          <a:prstGeom prst="rect">
            <a:avLst/>
          </a:prstGeom>
        </p:spPr>
      </p:pic>
      <p:sp>
        <p:nvSpPr>
          <p:cNvPr id="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1" y="3768843"/>
            <a:ext cx="10972801" cy="599016"/>
          </a:xfrm>
          <a:prstGeom prst="rect">
            <a:avLst/>
          </a:prstGeom>
        </p:spPr>
        <p:txBody>
          <a:bodyPr vert="horz" anchor="t"/>
          <a:lstStyle>
            <a:lvl1pPr marL="0" indent="0" algn="ctr">
              <a:buNone/>
              <a:defRPr sz="1867" cap="all">
                <a:solidFill>
                  <a:schemeClr val="tx1"/>
                </a:solidFill>
              </a:defRPr>
            </a:lvl1pPr>
            <a:lvl2pPr marL="609585" indent="0">
              <a:buNone/>
              <a:defRPr sz="1600" cap="all"/>
            </a:lvl2pPr>
            <a:lvl3pPr marL="1219170" indent="0">
              <a:buNone/>
              <a:defRPr sz="1600" cap="all"/>
            </a:lvl3pPr>
            <a:lvl4pPr marL="1828754" indent="0">
              <a:buNone/>
              <a:defRPr sz="1600" cap="all"/>
            </a:lvl4pPr>
            <a:lvl5pPr marL="2438339" indent="0">
              <a:buNone/>
              <a:defRPr sz="1600" cap="all"/>
            </a:lvl5pPr>
          </a:lstStyle>
          <a:p>
            <a:pPr lvl="0"/>
            <a:r>
              <a:rPr lang="x-none" dirty="0" smtClean="0"/>
              <a:t>Click to edit SUBTITLE TEXT</a:t>
            </a:r>
          </a:p>
        </p:txBody>
      </p:sp>
    </p:spTree>
    <p:extLst>
      <p:ext uri="{BB962C8B-B14F-4D97-AF65-F5344CB8AC3E}">
        <p14:creationId xmlns:p14="http://schemas.microsoft.com/office/powerpoint/2010/main" val="1108109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+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31460" y="505587"/>
            <a:ext cx="5698408" cy="726315"/>
          </a:xfrm>
          <a:prstGeom prst="rect">
            <a:avLst/>
          </a:prstGeom>
        </p:spPr>
        <p:txBody>
          <a:bodyPr vert="horz"/>
          <a:lstStyle>
            <a:lvl1pPr algn="l">
              <a:defRPr sz="3200" b="1" i="0" u="none" cap="all">
                <a:latin typeface="Arial"/>
                <a:cs typeface="Arial"/>
              </a:defRPr>
            </a:lvl1pPr>
          </a:lstStyle>
          <a:p>
            <a:r>
              <a:rPr lang="x-none" dirty="0" smtClean="0"/>
              <a:t>Click to edit title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89859" y="505587"/>
            <a:ext cx="1102695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9859" y="1636184"/>
            <a:ext cx="4873964" cy="4561416"/>
          </a:xfrm>
          <a:prstGeom prst="rect">
            <a:avLst/>
          </a:prstGeom>
        </p:spPr>
        <p:txBody>
          <a:bodyPr vert="horz" anchor="ctr"/>
          <a:lstStyle>
            <a:lvl1pPr marL="228594" indent="-228594">
              <a:spcAft>
                <a:spcPts val="267"/>
              </a:spcAft>
              <a:buFont typeface="Wingdings" charset="2"/>
              <a:buChar char="§"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600"/>
            </a:lvl3pPr>
            <a:lvl4pPr marL="1828754" indent="0">
              <a:buNone/>
              <a:defRPr sz="1600"/>
            </a:lvl4pPr>
            <a:lvl5pPr marL="2438339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1"/>
          </p:nvPr>
        </p:nvSpPr>
        <p:spPr>
          <a:xfrm>
            <a:off x="6452648" y="534513"/>
            <a:ext cx="5183717" cy="56642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icon to add table</a:t>
            </a:r>
            <a:endParaRPr lang="en-US"/>
          </a:p>
        </p:txBody>
      </p:sp>
      <p:pic>
        <p:nvPicPr>
          <p:cNvPr id="7" name="Picture 6" descr="IAAF_BLACK_V8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0517" y="6430972"/>
            <a:ext cx="717983" cy="19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63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31460" y="505587"/>
            <a:ext cx="5698408" cy="726315"/>
          </a:xfrm>
          <a:prstGeom prst="rect">
            <a:avLst/>
          </a:prstGeom>
        </p:spPr>
        <p:txBody>
          <a:bodyPr vert="horz"/>
          <a:lstStyle>
            <a:lvl1pPr algn="l">
              <a:defRPr sz="3200" b="1" i="0" u="none" cap="all">
                <a:latin typeface="Arial"/>
                <a:cs typeface="Arial"/>
              </a:defRPr>
            </a:lvl1pPr>
          </a:lstStyle>
          <a:p>
            <a:r>
              <a:rPr lang="x-none" dirty="0" smtClean="0"/>
              <a:t>Click to edit title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89859" y="505587"/>
            <a:ext cx="1102695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able Placeholder 6"/>
          <p:cNvSpPr>
            <a:spLocks noGrp="1"/>
          </p:cNvSpPr>
          <p:nvPr>
            <p:ph type="tbl" sz="quarter" idx="10"/>
          </p:nvPr>
        </p:nvSpPr>
        <p:spPr>
          <a:xfrm>
            <a:off x="590551" y="1524000"/>
            <a:ext cx="10981267" cy="4684184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icon to add table</a:t>
            </a:r>
            <a:endParaRPr lang="en-US" dirty="0"/>
          </a:p>
        </p:txBody>
      </p:sp>
      <p:pic>
        <p:nvPicPr>
          <p:cNvPr id="6" name="Picture 5" descr="IAAF_BLACK_V8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0517" y="6430972"/>
            <a:ext cx="717983" cy="19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76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63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defTabSz="609585" rtl="0" eaLnBrk="1" latinLnBrk="0" hangingPunct="1">
        <a:spcBef>
          <a:spcPct val="0"/>
        </a:spcBef>
        <a:buNone/>
        <a:defRPr sz="3200" b="1" i="0" u="none" kern="1200" cap="all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09585" rtl="0" eaLnBrk="1" latinLnBrk="0" hangingPunct="1">
        <a:spcBef>
          <a:spcPct val="20000"/>
        </a:spcBef>
        <a:buClr>
          <a:schemeClr val="tx2"/>
        </a:buClr>
        <a:buSzPct val="130000"/>
        <a:buFont typeface="Wingdings" charset="2"/>
        <a:buNone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838179" indent="-228594" algn="l" defTabSz="609585" rtl="0" eaLnBrk="1" latinLnBrk="0" hangingPunct="1">
        <a:spcBef>
          <a:spcPct val="20000"/>
        </a:spcBef>
        <a:buClr>
          <a:schemeClr val="tx2"/>
        </a:buClr>
        <a:buSzPct val="130000"/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indent="0" algn="l" defTabSz="609585" rtl="0" eaLnBrk="1" latinLnBrk="0" hangingPunct="1">
        <a:spcBef>
          <a:spcPct val="20000"/>
        </a:spcBef>
        <a:buClr>
          <a:schemeClr val="tx2"/>
        </a:buClr>
        <a:buSzPct val="130000"/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indent="0" algn="l" defTabSz="609585" rtl="0" eaLnBrk="1" latinLnBrk="0" hangingPunct="1">
        <a:spcBef>
          <a:spcPct val="20000"/>
        </a:spcBef>
        <a:buClr>
          <a:schemeClr val="tx2"/>
        </a:buClr>
        <a:buSzPct val="130000"/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indent="0" algn="l" defTabSz="609585" rtl="0" eaLnBrk="1" latinLnBrk="0" hangingPunct="1">
        <a:spcBef>
          <a:spcPct val="20000"/>
        </a:spcBef>
        <a:buClr>
          <a:schemeClr val="tx2"/>
        </a:buClr>
        <a:buSzPct val="130000"/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59724" y="1014153"/>
            <a:ext cx="10972800" cy="3449782"/>
          </a:xfrm>
        </p:spPr>
        <p:txBody>
          <a:bodyPr/>
          <a:lstStyle/>
          <a:p>
            <a:r>
              <a:rPr lang="ru-RU" dirty="0" smtClean="0"/>
              <a:t>Основные ИЗМЕНЕНИЯ В ПРАВИЛАХ СОРЕВНОВАНИЙ </a:t>
            </a:r>
            <a:br>
              <a:rPr lang="ru-RU" dirty="0" smtClean="0"/>
            </a:br>
            <a:r>
              <a:rPr lang="ru-RU" dirty="0" smtClean="0"/>
              <a:t>С 1 НОЯБРЯ </a:t>
            </a:r>
            <a:r>
              <a:rPr lang="en-GB" dirty="0" smtClean="0"/>
              <a:t>2017</a:t>
            </a:r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34292" y="5090567"/>
            <a:ext cx="10972801" cy="753280"/>
          </a:xfrm>
        </p:spPr>
        <p:txBody>
          <a:bodyPr/>
          <a:lstStyle/>
          <a:p>
            <a:r>
              <a:rPr lang="en-US" b="1" dirty="0" smtClean="0"/>
              <a:t>LONDON, GBR</a:t>
            </a:r>
          </a:p>
          <a:p>
            <a:r>
              <a:rPr lang="en-US" b="1" dirty="0" smtClean="0"/>
              <a:t>21/22 October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637727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459" y="505587"/>
            <a:ext cx="10972800" cy="1323213"/>
          </a:xfrm>
        </p:spPr>
        <p:txBody>
          <a:bodyPr/>
          <a:lstStyle/>
          <a:p>
            <a:r>
              <a:rPr lang="ru-RU" i="1" dirty="0"/>
              <a:t>ОДЕЖДА, ОБУВЬ И НОМЕРА СПОРТСМЕНОВ </a:t>
            </a:r>
            <a:r>
              <a:rPr lang="fr-CH" i="1" dirty="0"/>
              <a:t>– </a:t>
            </a:r>
            <a:r>
              <a:rPr lang="ru-RU" i="1" dirty="0"/>
              <a:t>ПРАВИЛО </a:t>
            </a:r>
            <a:r>
              <a:rPr lang="fr-CH" i="1" dirty="0"/>
              <a:t> </a:t>
            </a:r>
            <a:r>
              <a:rPr lang="fr-CH" i="1" dirty="0" smtClean="0"/>
              <a:t>143.</a:t>
            </a:r>
            <a:r>
              <a:rPr lang="ru-RU" i="1" dirty="0" smtClean="0"/>
              <a:t>7</a:t>
            </a:r>
            <a:r>
              <a:rPr lang="fr-CH" dirty="0"/>
              <a:t/>
            </a:r>
            <a:br>
              <a:rPr lang="fr-CH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589860" y="2199504"/>
            <a:ext cx="10814399" cy="40978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Изменено</a:t>
            </a:r>
            <a:r>
              <a:rPr lang="en-GB" sz="24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GB" sz="2400" b="1" i="0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400" i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Номера спортсменов</a:t>
            </a:r>
          </a:p>
          <a:p>
            <a:pPr marL="0" indent="0" algn="just">
              <a:buNone/>
            </a:pPr>
            <a:endParaRPr lang="en-GB" sz="2400" i="1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Во всех видах соревнований по прыжкам – только один </a:t>
            </a: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номер спортсмена  (или на груди или на спине)!</a:t>
            </a:r>
            <a:endParaRPr lang="ru-RU" sz="2400" b="1" i="0" dirty="0" smtClean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73107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ПОМОЩЬ СПОРТСМЕНАМ -</a:t>
            </a:r>
            <a:r>
              <a:rPr lang="fr-CH" i="1" dirty="0" smtClean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</a:t>
            </a:r>
            <a:r>
              <a:rPr lang="fr-CH" i="1" dirty="0"/>
              <a:t>144.3</a:t>
            </a:r>
            <a:br>
              <a:rPr lang="fr-CH" i="1" dirty="0"/>
            </a:b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НОВЫЙ ПОДПУНКТ</a:t>
            </a:r>
            <a:r>
              <a:rPr lang="en-GB" sz="24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ru-RU" sz="2400" b="1" i="0" dirty="0" smtClean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ru-RU" sz="2400" b="1" i="0" dirty="0" smtClean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Не разрешается - </a:t>
            </a:r>
            <a:endParaRPr lang="en-GB" sz="2400" b="1" i="0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GB" sz="2400" i="0" dirty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3. </a:t>
            </a:r>
            <a:r>
              <a:rPr lang="en-GB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GB" sz="2400" b="1" dirty="0">
                <a:ea typeface="Open Sans" panose="020B0606030504020204" pitchFamily="34" charset="0"/>
                <a:cs typeface="Open Sans" panose="020B0606030504020204" pitchFamily="34" charset="0"/>
              </a:rPr>
              <a:t>(f</a:t>
            </a:r>
            <a:r>
              <a:rPr lang="en-GB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 получение физической помощи/поддержки от другого спортсмена (за исключением помощи, чтобы </a:t>
            </a: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просто подняться </a:t>
            </a: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на ноги), если данная помощь помогает спортсмену передвигаться по дистанции ….  </a:t>
            </a:r>
            <a:r>
              <a:rPr lang="en-GB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u-RU" sz="2400" i="0" dirty="0" smtClean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GB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endParaRPr lang="en-GB" sz="2400" b="1" i="0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644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ПРОТЕСТЫ И АПЕЛЛЯЦИИ</a:t>
            </a:r>
            <a:r>
              <a:rPr lang="fr-CH" dirty="0" smtClean="0"/>
              <a:t>– </a:t>
            </a:r>
            <a:r>
              <a:rPr lang="ru-RU" dirty="0" smtClean="0"/>
              <a:t>ПРАВИЛО</a:t>
            </a:r>
            <a:r>
              <a:rPr lang="fr-CH" dirty="0" smtClean="0"/>
              <a:t> </a:t>
            </a:r>
            <a:r>
              <a:rPr lang="fr-CH" dirty="0"/>
              <a:t>146.4 (c)</a:t>
            </a:r>
            <a:r>
              <a:rPr lang="fr-CH" i="1" dirty="0"/>
              <a:t/>
            </a:r>
            <a:br>
              <a:rPr lang="fr-CH" i="1" dirty="0"/>
            </a:b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431459" y="1172095"/>
            <a:ext cx="10814399" cy="55196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Новый подпункт</a:t>
            </a:r>
            <a:r>
              <a:rPr lang="en-GB" sz="24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ru-RU" sz="2400" b="1" i="0" dirty="0" smtClean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GB" sz="2400" b="1" i="0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GB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(c) 	</a:t>
            </a: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Прописано правило в случаях, если Рефери или жюри принимает решение с целью соблюдения нарушенных прав спортсмена о предоставлении спортсмену возможности пробежать дистанцию одному и иметь </a:t>
            </a: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законный и официальный результат </a:t>
            </a: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соревнований, чтобы по возможности пройти в следующий круг. Ни один спортсмен </a:t>
            </a: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не </a:t>
            </a: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может быть проведён в следующий круг, если он не выступал в одном из кругов, если только иное не было решено рефери или жюри (например, </a:t>
            </a: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имеют значение длина </a:t>
            </a: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дистанции или короткий период времени до следующего круга)</a:t>
            </a:r>
          </a:p>
          <a:p>
            <a:pPr marL="0" indent="0" algn="just">
              <a:buNone/>
            </a:pPr>
            <a:r>
              <a:rPr lang="en-GB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		</a:t>
            </a:r>
            <a:endParaRPr lang="en-GB" sz="2400" b="1" i="0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12412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ИЗМЕРЕНИЯ ДОРОЖКИ </a:t>
            </a:r>
            <a:r>
              <a:rPr lang="fr-CH" i="1" dirty="0" smtClean="0"/>
              <a:t>– </a:t>
            </a:r>
            <a:r>
              <a:rPr lang="ru-RU" i="1" dirty="0" smtClean="0"/>
              <a:t>ПРАВИЛО </a:t>
            </a:r>
            <a:r>
              <a:rPr lang="fr-CH" i="1" dirty="0" smtClean="0"/>
              <a:t> </a:t>
            </a:r>
            <a:r>
              <a:rPr lang="fr-CH" i="1" dirty="0"/>
              <a:t>160.1</a:t>
            </a:r>
            <a:r>
              <a:rPr lang="fr-CH" dirty="0"/>
              <a:t/>
            </a:r>
            <a:br>
              <a:rPr lang="fr-CH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Новое примечание</a:t>
            </a:r>
            <a:r>
              <a:rPr lang="en-GB" sz="24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ru-RU" sz="2400" b="1" i="0" dirty="0" smtClean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GB" sz="2400" b="1" i="0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Во всех точках, где вираж переходит в прямую или же прямая переходит в вираж необходимо разметить на белых линиях каким-л другим контрастным цветом отметкой </a:t>
            </a:r>
            <a:r>
              <a:rPr lang="en-GB" sz="2400" b="1" dirty="0">
                <a:ea typeface="Open Sans" panose="020B0606030504020204" pitchFamily="34" charset="0"/>
                <a:cs typeface="Open Sans" panose="020B0606030504020204" pitchFamily="34" charset="0"/>
              </a:rPr>
              <a:t>50mm x </a:t>
            </a:r>
            <a:r>
              <a:rPr lang="en-GB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50mm</a:t>
            </a: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, а также необходимо установить конус в данных точках на время проведения забегов. </a:t>
            </a:r>
          </a:p>
          <a:p>
            <a:pPr marL="0" indent="0" algn="just">
              <a:buNone/>
            </a:pPr>
            <a:endParaRPr lang="ru-RU" sz="2400" b="1" i="1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ru-RU" sz="2400" b="1" i="1" dirty="0" smtClean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1524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СТАРТ</a:t>
            </a:r>
            <a:r>
              <a:rPr lang="fr-CH" i="1" dirty="0" smtClean="0"/>
              <a:t> </a:t>
            </a:r>
            <a:r>
              <a:rPr lang="fr-CH" i="1" dirty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</a:t>
            </a:r>
            <a:r>
              <a:rPr lang="fr-CH" i="1" dirty="0"/>
              <a:t>162.2 (c)</a:t>
            </a:r>
            <a:br>
              <a:rPr lang="fr-CH" i="1" dirty="0"/>
            </a:b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510659" y="1330037"/>
            <a:ext cx="10814399" cy="464681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Новый подпункт:</a:t>
            </a:r>
          </a:p>
          <a:p>
            <a:pPr marL="0" indent="0" algn="just">
              <a:buNone/>
            </a:pPr>
            <a:endParaRPr lang="en-GB" sz="2400" b="1" i="0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algn="just">
              <a:buAutoNum type="arabicPeriod" startAt="2"/>
            </a:pPr>
            <a:r>
              <a:rPr lang="en-GB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GB" sz="2400" b="1" i="0" dirty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c) </a:t>
            </a: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прописано правило команды «Встать» в случае если стартер не удовлетворен готовностью спортсменов к старту или прерывает старт по другим причинам</a:t>
            </a:r>
          </a:p>
          <a:p>
            <a:pPr marL="0" indent="0" algn="just">
              <a:buNone/>
            </a:pPr>
            <a:r>
              <a:rPr lang="en-GB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endParaRPr lang="en-GB" sz="2400" i="0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9656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СТАРТ</a:t>
            </a:r>
            <a:r>
              <a:rPr lang="fr-CH" i="1" dirty="0" smtClean="0"/>
              <a:t>– </a:t>
            </a:r>
            <a:r>
              <a:rPr lang="ru-RU" i="1" dirty="0" smtClean="0"/>
              <a:t>ПРАВИЛО </a:t>
            </a:r>
            <a:r>
              <a:rPr lang="fr-CH" i="1" dirty="0" smtClean="0"/>
              <a:t> </a:t>
            </a:r>
            <a:r>
              <a:rPr lang="fr-CH" i="1" dirty="0"/>
              <a:t>162.5 </a:t>
            </a:r>
            <a:r>
              <a:rPr lang="fr-CH" i="1" dirty="0" smtClean="0"/>
              <a:t>(C)</a:t>
            </a:r>
            <a:r>
              <a:rPr lang="fr-CH" dirty="0"/>
              <a:t/>
            </a:r>
            <a:br>
              <a:rPr lang="fr-CH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510659" y="1089686"/>
            <a:ext cx="10814399" cy="54866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Изменено</a:t>
            </a:r>
            <a:r>
              <a:rPr lang="en-GB" sz="20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ru-RU" sz="2000" b="1" i="0" dirty="0" smtClean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ru-RU" sz="2000" b="1" dirty="0">
              <a:solidFill>
                <a:srgbClr val="C0000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GB" sz="2000" b="1" i="0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Clr>
                <a:schemeClr val="tx1"/>
              </a:buClr>
              <a:buSzPct val="100000"/>
              <a:buNone/>
            </a:pP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5. Если спортсмен по мнению стартера</a:t>
            </a:r>
          </a:p>
          <a:p>
            <a:pPr marL="0" indent="0" algn="just">
              <a:buClr>
                <a:schemeClr val="tx1"/>
              </a:buClr>
              <a:buSzPct val="100000"/>
              <a:buNone/>
            </a:pPr>
            <a:r>
              <a:rPr lang="en-GB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(c</a:t>
            </a:r>
            <a:r>
              <a:rPr lang="en-GB" sz="2400" i="0" dirty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r>
              <a:rPr lang="en-GB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после команды «На старт» или «Внимание» беспокоит других спортсменов в данном забеге, издавая звуки, </a:t>
            </a: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двигаясь</a:t>
            </a: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или еще каким-л образом, стартер должен прервать старт.  </a:t>
            </a: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04320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СТАРТ </a:t>
            </a:r>
            <a:r>
              <a:rPr lang="fr-CH" i="1" dirty="0" smtClean="0"/>
              <a:t> </a:t>
            </a:r>
            <a:r>
              <a:rPr lang="fr-CH" i="1" dirty="0"/>
              <a:t>– </a:t>
            </a:r>
            <a:r>
              <a:rPr lang="ru-RU" i="1" dirty="0" smtClean="0"/>
              <a:t>ПРАВИЛО </a:t>
            </a:r>
            <a:r>
              <a:rPr lang="fr-CH" i="1" dirty="0" smtClean="0"/>
              <a:t> 162.5</a:t>
            </a:r>
            <a:r>
              <a:rPr lang="fr-CH" dirty="0"/>
              <a:t/>
            </a:r>
            <a:br>
              <a:rPr lang="fr-CH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510659" y="1089686"/>
            <a:ext cx="10814399" cy="46645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Изменено</a:t>
            </a:r>
            <a:r>
              <a:rPr lang="en-GB" sz="20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ru-RU" sz="2000" b="1" i="0" dirty="0" smtClean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GB" sz="2000" b="1" i="0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Clr>
                <a:schemeClr val="tx1"/>
              </a:buClr>
              <a:buSzPct val="100000"/>
              <a:buNone/>
            </a:pPr>
            <a:r>
              <a:rPr lang="en-GB" sz="20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5</a:t>
            </a:r>
            <a:r>
              <a:rPr lang="en-GB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. 	</a:t>
            </a: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В случае если рефери выносит спортсмену предупреждение за неспортивное поведение (или дисквалифицирует за повторное нарушение), то остальным спортсменам </a:t>
            </a: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не показывается зеленая карточка.   </a:t>
            </a:r>
            <a:endParaRPr lang="en-GB" sz="2400" b="1" i="0" dirty="0" smtClean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Clr>
                <a:schemeClr val="tx1"/>
              </a:buClr>
              <a:buSzPct val="100000"/>
              <a:buNone/>
            </a:pPr>
            <a:r>
              <a:rPr lang="en-GB" sz="2000" dirty="0" smtClean="0"/>
              <a:t>…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0508529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СТАРТ</a:t>
            </a:r>
            <a:r>
              <a:rPr lang="fr-CH" i="1" dirty="0" smtClean="0"/>
              <a:t>– </a:t>
            </a:r>
            <a:r>
              <a:rPr lang="ru-RU" i="1" dirty="0" smtClean="0"/>
              <a:t>ПРАВИЛО </a:t>
            </a:r>
            <a:r>
              <a:rPr lang="fr-CH" i="1" dirty="0" smtClean="0"/>
              <a:t> 162.7 </a:t>
            </a:r>
            <a:r>
              <a:rPr lang="fr-CH" dirty="0"/>
              <a:t/>
            </a:r>
            <a:br>
              <a:rPr lang="fr-CH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589860" y="1231902"/>
            <a:ext cx="10814399" cy="51522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i="1" dirty="0" smtClean="0"/>
          </a:p>
          <a:p>
            <a:pPr marL="0" indent="0" algn="just">
              <a:buNone/>
            </a:pPr>
            <a:r>
              <a:rPr lang="ru-RU" sz="2400" i="1" dirty="0" smtClean="0"/>
              <a:t>ПРИМЕЧАНИЕ</a:t>
            </a:r>
            <a:r>
              <a:rPr lang="en-GB" sz="2400" i="1" dirty="0" smtClean="0"/>
              <a:t> </a:t>
            </a:r>
            <a:r>
              <a:rPr lang="en-GB" sz="2400" i="1" dirty="0"/>
              <a:t>(</a:t>
            </a:r>
            <a:r>
              <a:rPr lang="en-GB" sz="2400" i="1" dirty="0" err="1"/>
              <a:t>i</a:t>
            </a:r>
            <a:r>
              <a:rPr lang="en-GB" sz="2400" i="1" dirty="0"/>
              <a:t>): </a:t>
            </a:r>
            <a:r>
              <a:rPr lang="ru-RU" sz="2400" i="1" dirty="0" smtClean="0"/>
              <a:t>любое движение спортсмена, которое не включает или не приводит к тому, что стопы спортсмена теряют контакт с пластинами стартовых колодок, или же руки спортсмена теряют контакт с землей/ дорожкой, не считается началом старта данного спортсмена. В таких случаях можно выносить предупреждение или дисквалификацию.</a:t>
            </a:r>
          </a:p>
          <a:p>
            <a:pPr marL="0" indent="0" algn="just">
              <a:buNone/>
            </a:pPr>
            <a:endParaRPr lang="ru-RU" sz="2400" i="1" dirty="0" smtClean="0"/>
          </a:p>
          <a:p>
            <a:pPr marL="0" indent="0" algn="just">
              <a:buNone/>
            </a:pPr>
            <a:r>
              <a:rPr lang="ru-RU" sz="2400" b="1" i="1" dirty="0" smtClean="0"/>
              <a:t>Однако, если стартер определил, что еще до выстрела стартового пистолета, спортсмен начал движение, которое не было прекращено и перешло в начало старта, то это считается фальстартом. </a:t>
            </a:r>
          </a:p>
        </p:txBody>
      </p:sp>
    </p:spTree>
    <p:extLst>
      <p:ext uri="{BB962C8B-B14F-4D97-AF65-F5344CB8AC3E}">
        <p14:creationId xmlns:p14="http://schemas.microsoft.com/office/powerpoint/2010/main" val="226288956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СТАРТ </a:t>
            </a:r>
            <a:r>
              <a:rPr lang="fr-CH" i="1" dirty="0" smtClean="0"/>
              <a:t>– </a:t>
            </a:r>
            <a:r>
              <a:rPr lang="ru-RU" i="1" dirty="0" smtClean="0"/>
              <a:t>ПРАВИЛО </a:t>
            </a:r>
            <a:r>
              <a:rPr lang="fr-CH" i="1" dirty="0" smtClean="0"/>
              <a:t>162.10</a:t>
            </a:r>
            <a:r>
              <a:rPr lang="fr-CH" dirty="0"/>
              <a:t/>
            </a:r>
            <a:br>
              <a:rPr lang="fr-CH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589860" y="1231902"/>
            <a:ext cx="10814399" cy="40978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000" b="1" dirty="0" smtClean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ru-RU" sz="2000" b="1" dirty="0">
              <a:solidFill>
                <a:srgbClr val="C0000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ПЕРЕНЕСЕНО В ПРАВИЛО </a:t>
            </a:r>
            <a:r>
              <a:rPr lang="en-GB" sz="2000" b="1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163:</a:t>
            </a:r>
            <a:endParaRPr lang="ru-RU" sz="2000" b="1" dirty="0" smtClean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GB" sz="2000" b="1" i="1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GB" sz="2000" b="1" i="0" strike="sng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1000m, 2000m, 3000m, 5000m and 10,000m</a:t>
            </a:r>
            <a:endParaRPr lang="en-GB" sz="20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GB" sz="2000" b="1" i="0" strike="sng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11</a:t>
            </a:r>
            <a:r>
              <a:rPr lang="en-GB" sz="2000" i="0" strike="sng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endParaRPr lang="en-GB" sz="2000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23051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Бег </a:t>
            </a:r>
            <a:r>
              <a:rPr lang="fr-CH" i="1" dirty="0" smtClean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</a:t>
            </a:r>
            <a:r>
              <a:rPr lang="fr-CH" i="1" dirty="0"/>
              <a:t>163.2 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589860" y="1048828"/>
            <a:ext cx="10814399" cy="537044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400" dirty="0" smtClean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ru-RU" sz="2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ru-RU" sz="2400" dirty="0" smtClean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ea typeface="Open Sans" panose="020B0606030504020204" pitchFamily="34" charset="0"/>
                <a:cs typeface="Open Sans" panose="020B0606030504020204" pitchFamily="34" charset="0"/>
              </a:rPr>
              <a:t>Уточнено, что рефери может принять решение о повторном проведения забега </a:t>
            </a: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для одного, нескольких или всех спортсменов </a:t>
            </a:r>
            <a:r>
              <a:rPr lang="ru-RU" sz="2400" dirty="0" smtClean="0">
                <a:ea typeface="Open Sans" panose="020B0606030504020204" pitchFamily="34" charset="0"/>
                <a:cs typeface="Open Sans" panose="020B0606030504020204" pitchFamily="34" charset="0"/>
              </a:rPr>
              <a:t>(за исключением дисквалифицированных). </a:t>
            </a:r>
            <a:endParaRPr lang="ru-RU" sz="2400" i="0" dirty="0" smtClean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GB" sz="2400" i="0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GB" sz="2400" b="1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00725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Новая книга правил соревнований </a:t>
            </a:r>
            <a:r>
              <a:rPr lang="ru-RU" i="1" dirty="0" err="1" smtClean="0"/>
              <a:t>иааф</a:t>
            </a:r>
            <a:r>
              <a:rPr lang="ru-RU" i="1" dirty="0" smtClean="0"/>
              <a:t> </a:t>
            </a:r>
            <a:endParaRPr lang="en-GB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10659" y="1290182"/>
            <a:ext cx="10814399" cy="4622104"/>
          </a:xfrm>
        </p:spPr>
        <p:txBody>
          <a:bodyPr/>
          <a:lstStyle/>
          <a:p>
            <a:pPr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algn="just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2400" dirty="0" smtClean="0"/>
              <a:t>Новая книга правил состоит из:</a:t>
            </a:r>
          </a:p>
          <a:p>
            <a:pPr algn="just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2400" dirty="0" smtClean="0"/>
              <a:t>глава 1 (категории соревнований) </a:t>
            </a:r>
          </a:p>
          <a:p>
            <a:pPr algn="just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2400" dirty="0" smtClean="0"/>
              <a:t>глава 2 (правила допуска)</a:t>
            </a:r>
          </a:p>
          <a:p>
            <a:pPr algn="just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2400" dirty="0"/>
              <a:t>г</a:t>
            </a:r>
            <a:r>
              <a:rPr lang="ru-RU" sz="2400" dirty="0" smtClean="0"/>
              <a:t>лава 3 (медицина)</a:t>
            </a:r>
            <a:endParaRPr lang="ru-RU" sz="2400" dirty="0"/>
          </a:p>
          <a:p>
            <a:pPr algn="just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2400" dirty="0" smtClean="0"/>
              <a:t>глава 5 (Технические правила) </a:t>
            </a:r>
            <a:r>
              <a:rPr lang="ru-RU" sz="2400" dirty="0"/>
              <a:t>с</a:t>
            </a:r>
            <a:r>
              <a:rPr lang="ru-RU" sz="2400" dirty="0" smtClean="0"/>
              <a:t>овместно с примечаниями из книги Рефери. Примечания и интерпретации будут совмещены с каждым Правилом (отдельно книга «Рефери» больше не будет существовать) </a:t>
            </a:r>
          </a:p>
          <a:p>
            <a:pPr algn="just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2400" dirty="0" smtClean="0"/>
              <a:t>Примечания в правилах будут выделены цветом 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360864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Бег </a:t>
            </a:r>
            <a:r>
              <a:rPr lang="fr-CH" i="1" dirty="0" smtClean="0"/>
              <a:t>– </a:t>
            </a:r>
            <a:r>
              <a:rPr lang="ru-RU" i="1" dirty="0" smtClean="0"/>
              <a:t>правило </a:t>
            </a:r>
            <a:r>
              <a:rPr lang="fr-CH" i="1" dirty="0" smtClean="0"/>
              <a:t> </a:t>
            </a:r>
            <a:r>
              <a:rPr lang="fr-CH" i="1" dirty="0"/>
              <a:t>163.15</a:t>
            </a:r>
            <a:br>
              <a:rPr lang="fr-CH" i="1" dirty="0"/>
            </a:b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431459" y="1107817"/>
            <a:ext cx="10814399" cy="508692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FF66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Новый подпункт</a:t>
            </a:r>
            <a:r>
              <a:rPr lang="en-GB" sz="2400" b="1" i="0" dirty="0" smtClean="0">
                <a:solidFill>
                  <a:srgbClr val="FF66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GB" sz="2400" b="1" i="0" dirty="0">
              <a:solidFill>
                <a:srgbClr val="FF66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000" i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Пункты питья и освежения:</a:t>
            </a:r>
            <a:endParaRPr lang="en-GB" sz="2000" i="1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algn="just">
              <a:buAutoNum type="alphaLcParenBoth" startAt="3"/>
            </a:pPr>
            <a:r>
              <a:rPr lang="ru-RU" sz="20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Получение питья/питания вне пунктов (за исключением медицинских случаев) и получение питья/ питания от других спортсменов на трассе приводят в первом случае к предупреждению (показывается желтая карточка), а втором к дисквалификации (решение выносит рефери и показывает красную карточку). В этом случае спортсмен обязан немедленно покинуть трассу. </a:t>
            </a:r>
            <a:endParaRPr lang="ru-RU" sz="2000" b="1" i="1" dirty="0" smtClean="0"/>
          </a:p>
          <a:p>
            <a:pPr marL="0" indent="0" algn="just">
              <a:buNone/>
            </a:pPr>
            <a:endParaRPr lang="ru-RU" sz="2000" b="1" i="1" dirty="0"/>
          </a:p>
          <a:p>
            <a:pPr marL="0" indent="0" algn="just">
              <a:buNone/>
            </a:pPr>
            <a:r>
              <a:rPr lang="ru-RU" sz="2000" b="1" i="1" dirty="0" smtClean="0"/>
              <a:t>Примечание</a:t>
            </a:r>
            <a:r>
              <a:rPr lang="en-GB" sz="2000" b="1" i="1" dirty="0" smtClean="0"/>
              <a:t>: </a:t>
            </a:r>
            <a:r>
              <a:rPr lang="ru-RU" sz="2000" b="1" i="1" dirty="0" smtClean="0"/>
              <a:t>спортсмен может получить/ передать другому спортсмену питье/ питание, если он несет данное питье/питание со старта или было получено на официальном пункте питья/питания. Однако если один спортсмен продолжает таким образом поддерживать других на трассе, то  это считается неразрешенной помощью и рефери должен вынести спортсмену предупреждение и/или дисквалификацию. </a:t>
            </a:r>
          </a:p>
          <a:p>
            <a:pPr marL="0" indent="0" algn="just">
              <a:buNone/>
            </a:pPr>
            <a:endParaRPr lang="ru-RU" sz="2400" i="0" dirty="0" smtClean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6917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458" y="505587"/>
            <a:ext cx="11233319" cy="726315"/>
          </a:xfrm>
        </p:spPr>
        <p:txBody>
          <a:bodyPr/>
          <a:lstStyle/>
          <a:p>
            <a:r>
              <a:rPr lang="ru-RU" i="1" dirty="0" smtClean="0"/>
              <a:t>Жеребьевки и квалификации в беговых видах </a:t>
            </a:r>
            <a:r>
              <a:rPr lang="fr-CH" i="1" dirty="0" smtClean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166</a:t>
            </a:r>
            <a:r>
              <a:rPr lang="fr-CH" dirty="0"/>
              <a:t/>
            </a:r>
            <a:br>
              <a:rPr lang="fr-CH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513721" y="1482313"/>
            <a:ext cx="10814399" cy="50939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Изменено в 2016 году</a:t>
            </a:r>
            <a:r>
              <a:rPr lang="en-GB" sz="20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GB" sz="2000" b="1" i="0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ru-RU" sz="2000" dirty="0" smtClean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ea typeface="Open Sans" panose="020B0606030504020204" pitchFamily="34" charset="0"/>
                <a:cs typeface="Open Sans" panose="020B0606030504020204" pitchFamily="34" charset="0"/>
              </a:rPr>
              <a:t>Прописано, что проводящая организация может решить о проведение квалификационных раундов, турниров и т.. в другое время и в другом месте, а также установить систему отбора и квалификации</a:t>
            </a:r>
          </a:p>
          <a:p>
            <a:pPr marL="0" indent="0" algn="just">
              <a:buNone/>
            </a:pPr>
            <a:endParaRPr lang="ru-R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ru-RU" sz="2000" dirty="0" smtClean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Удалены все таблицы – они размещены на </a:t>
            </a:r>
            <a:r>
              <a:rPr lang="ru-RU" sz="20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сайте </a:t>
            </a:r>
            <a:r>
              <a:rPr lang="ru-R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и являются вспомогательными</a:t>
            </a:r>
            <a:r>
              <a:rPr lang="ru-RU" sz="20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ru-RU" sz="2000" b="1" i="1" dirty="0" smtClean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GB" sz="20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https</a:t>
            </a:r>
            <a:r>
              <a:rPr lang="en-GB" sz="2000" b="1" dirty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://www.iaaf.org/about-iaaf/documents/technical</a:t>
            </a:r>
          </a:p>
          <a:p>
            <a:pPr marL="0" indent="0" algn="just">
              <a:buNone/>
            </a:pPr>
            <a:r>
              <a:rPr lang="ru-RU" sz="2000" b="1" i="1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Они используются только если проводящая организация не внесла свои таблицы с учетом реалий в регламент конкретных соревнований. </a:t>
            </a:r>
            <a:endParaRPr lang="en-GB" sz="2000" b="1" i="1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58969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Бег с барьерами </a:t>
            </a:r>
            <a:r>
              <a:rPr lang="fr-CH" i="1" dirty="0" smtClean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168.5,6</a:t>
            </a:r>
            <a:r>
              <a:rPr lang="fr-CH" dirty="0"/>
              <a:t/>
            </a:r>
            <a:br>
              <a:rPr lang="fr-CH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510659" y="1487980"/>
            <a:ext cx="10814399" cy="48204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изменено</a:t>
            </a:r>
            <a:r>
              <a:rPr lang="en-GB" sz="24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GB" sz="2400" dirty="0"/>
              <a:t>5.	</a:t>
            </a:r>
            <a:r>
              <a:rPr lang="ru-RU" sz="2400" dirty="0" smtClean="0"/>
              <a:t>Указаны дополнительные </a:t>
            </a:r>
            <a:r>
              <a:rPr lang="ru-RU" sz="2400" dirty="0" smtClean="0"/>
              <a:t>условия покраски барьеров для слабовидящих спортсменов</a:t>
            </a:r>
          </a:p>
          <a:p>
            <a:pPr marL="0" indent="0" algn="just">
              <a:buNone/>
            </a:pPr>
            <a:r>
              <a:rPr lang="en-GB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6.	</a:t>
            </a: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Все забеги проводятся по своим дорожкам и каждый спортсмен должен бежать по своей дорожке. </a:t>
            </a: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Если спортсмен преднамеренно или непреднамеренно сбивает или значительно смещает барьер на другой дорожке, то он дисквалифицируется. Данное правило не применяется, если в результате смещения/сбивания барьеров на соседних дорожках,  нет никакого влияния/ помех другим спортсменов в забеге и правило </a:t>
            </a:r>
            <a:r>
              <a:rPr lang="en-GB" sz="2400" b="1" dirty="0">
                <a:ea typeface="Open Sans" panose="020B0606030504020204" pitchFamily="34" charset="0"/>
                <a:cs typeface="Open Sans" panose="020B0606030504020204" pitchFamily="34" charset="0"/>
              </a:rPr>
              <a:t>168.7(a) </a:t>
            </a: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не нарушено.</a:t>
            </a:r>
            <a:endParaRPr lang="ru-RU" sz="2400" b="1" i="0" dirty="0" smtClean="0"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GB" sz="2400" dirty="0" smtClean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endParaRPr lang="en-GB" sz="2400" i="0" dirty="0">
              <a:solidFill>
                <a:srgbClr val="FF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58682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Бег с барьерами </a:t>
            </a:r>
            <a:r>
              <a:rPr lang="fr-CH" i="1" dirty="0" smtClean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</a:t>
            </a:r>
            <a:r>
              <a:rPr lang="fr-CH" i="1" dirty="0"/>
              <a:t>168.7</a:t>
            </a:r>
            <a:r>
              <a:rPr lang="fr-CH" dirty="0"/>
              <a:t/>
            </a:r>
            <a:br>
              <a:rPr lang="fr-CH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431459" y="1110013"/>
            <a:ext cx="10814399" cy="52159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400" b="1" i="0" dirty="0" smtClean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4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Изменено и новое примечание</a:t>
            </a:r>
            <a:r>
              <a:rPr lang="en-GB" sz="24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GB" sz="2400" i="0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GB" sz="2400" i="0" dirty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7. </a:t>
            </a:r>
            <a:r>
              <a:rPr lang="en-GB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Каждый спортсмен должен </a:t>
            </a: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преодолеть</a:t>
            </a: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каждый барьер.</a:t>
            </a:r>
          </a:p>
          <a:p>
            <a:pPr marL="0" indent="0" algn="just">
              <a:buNone/>
            </a:pPr>
            <a:endParaRPr lang="ru-RU" sz="2400" i="0" dirty="0" smtClean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400" b="1" i="1" dirty="0" smtClean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Примечание: при условии, что данное правило никаким другим образом не нарушено и барьер не смещен и высота барьера не изменена никаким образом, включая наклон барьера в любую сторону, спортсмен может преодолевать барьер любым способом.</a:t>
            </a:r>
          </a:p>
        </p:txBody>
      </p:sp>
    </p:spTree>
    <p:extLst>
      <p:ext uri="{BB962C8B-B14F-4D97-AF65-F5344CB8AC3E}">
        <p14:creationId xmlns:p14="http://schemas.microsoft.com/office/powerpoint/2010/main" val="65584102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Эстафеты</a:t>
            </a:r>
            <a:r>
              <a:rPr lang="fr-CH" i="1" dirty="0" smtClean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</a:t>
            </a:r>
            <a:r>
              <a:rPr lang="fr-CH" i="1" dirty="0"/>
              <a:t>170.3</a:t>
            </a:r>
            <a:r>
              <a:rPr lang="fr-CH" dirty="0"/>
              <a:t/>
            </a:r>
            <a:br>
              <a:rPr lang="fr-CH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431459" y="1231902"/>
            <a:ext cx="10814399" cy="49656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изменено</a:t>
            </a:r>
            <a:r>
              <a:rPr lang="en-GB" sz="24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ru-RU" sz="2400" b="1" i="0" dirty="0" smtClean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GB" sz="2400" i="0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algn="just">
              <a:buAutoNum type="arabicPeriod" startAt="3"/>
            </a:pPr>
            <a:r>
              <a:rPr lang="en-GB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4x100</a:t>
            </a: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м</a:t>
            </a:r>
            <a:r>
              <a:rPr lang="en-GB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400" b="1" dirty="0">
                <a:ea typeface="Open Sans" panose="020B0606030504020204" pitchFamily="34" charset="0"/>
                <a:cs typeface="Open Sans" panose="020B0606030504020204" pitchFamily="34" charset="0"/>
              </a:rPr>
              <a:t>и</a:t>
            </a:r>
            <a:r>
              <a:rPr lang="en-GB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 4x</a:t>
            </a: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GB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00</a:t>
            </a: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м, а также первая и вторая передачи в смешанной эстафете </a:t>
            </a: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– каждая </a:t>
            </a: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зона передачи </a:t>
            </a: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30м</a:t>
            </a:r>
          </a:p>
          <a:p>
            <a:pPr marL="457200" indent="-457200" algn="just">
              <a:buAutoNum type="arabicPeriod" startAt="3"/>
            </a:pPr>
            <a:endParaRPr lang="ru-RU" sz="2400" b="1" dirty="0" smtClean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algn="just">
              <a:buAutoNum type="arabicPeriod" startAt="3"/>
            </a:pPr>
            <a:endParaRPr lang="ru-RU" sz="2400" b="1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ru-RU" sz="2400" b="1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400" i="1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По сути , зона разгона (10м) присоединяется к </a:t>
            </a:r>
            <a:r>
              <a:rPr lang="ru-RU" sz="2400" i="1" dirty="0" smtClean="0">
                <a:ea typeface="Open Sans" panose="020B0606030504020204" pitchFamily="34" charset="0"/>
                <a:cs typeface="Open Sans" panose="020B0606030504020204" pitchFamily="34" charset="0"/>
              </a:rPr>
              <a:t>существующему коридору (20м) </a:t>
            </a:r>
            <a:endParaRPr lang="ru-RU" sz="2400" i="1" dirty="0" smtClean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GB" sz="2400" b="1" i="0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5826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Эстафеты </a:t>
            </a:r>
            <a:r>
              <a:rPr lang="fr-CH" i="1" dirty="0" smtClean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170.8</a:t>
            </a:r>
            <a:r>
              <a:rPr lang="fr-CH" dirty="0"/>
              <a:t/>
            </a:r>
            <a:br>
              <a:rPr lang="fr-CH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431459" y="1231902"/>
            <a:ext cx="10814399" cy="49656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изменено</a:t>
            </a:r>
            <a:r>
              <a:rPr lang="en-GB" sz="24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ru-RU" sz="2400" b="1" i="0" dirty="0" smtClean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GB" sz="2400" i="0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GB" sz="2400" b="1" dirty="0" smtClean="0"/>
              <a:t>8.	</a:t>
            </a:r>
            <a:r>
              <a:rPr lang="ru-RU" sz="2400" b="1" dirty="0" smtClean="0"/>
              <a:t>До момента окончания передачи эстафеты (когда палочка находится полностью в руках принимающего бегуна), правило 163.3 применимо только к передающему бегуну. После передачи, данное правило применимо только к принимающему бегуну.  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		</a:t>
            </a:r>
            <a:r>
              <a:rPr lang="en-GB" sz="2400" b="1" dirty="0" smtClean="0"/>
              <a:t>	</a:t>
            </a:r>
            <a:endParaRPr lang="en-GB" sz="2400" b="1" i="0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51600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эстафеты</a:t>
            </a:r>
            <a:r>
              <a:rPr lang="fr-CH" i="1" dirty="0" smtClean="0"/>
              <a:t> </a:t>
            </a:r>
            <a:r>
              <a:rPr lang="fr-CH" i="1" dirty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170.17</a:t>
            </a:r>
            <a:r>
              <a:rPr lang="fr-CH" dirty="0"/>
              <a:t/>
            </a:r>
            <a:br>
              <a:rPr lang="fr-CH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510659" y="1589904"/>
            <a:ext cx="10814399" cy="40978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Изменения</a:t>
            </a:r>
            <a:r>
              <a:rPr lang="en-GB" sz="24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0" indent="0" algn="just">
              <a:buNone/>
            </a:pPr>
            <a:endParaRPr lang="en-GB" sz="2400" b="1" dirty="0">
              <a:solidFill>
                <a:srgbClr val="C0000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GB" sz="2400" b="1" dirty="0"/>
              <a:t>17.	</a:t>
            </a:r>
            <a:r>
              <a:rPr lang="ru-RU" sz="2400" b="1" dirty="0" smtClean="0"/>
              <a:t>Если спортсмен нарушает Правило </a:t>
            </a:r>
            <a:r>
              <a:rPr lang="en-GB" sz="2400" b="1" dirty="0"/>
              <a:t>170.13, 170.14, 170.15 </a:t>
            </a:r>
            <a:r>
              <a:rPr lang="ru-RU" sz="2400" b="1" dirty="0" smtClean="0"/>
              <a:t>или</a:t>
            </a:r>
            <a:r>
              <a:rPr lang="en-GB" sz="2400" b="1" dirty="0" smtClean="0"/>
              <a:t> </a:t>
            </a:r>
            <a:r>
              <a:rPr lang="en-GB" sz="2400" b="1" dirty="0"/>
              <a:t>170.16(a</a:t>
            </a:r>
            <a:r>
              <a:rPr lang="en-GB" sz="2400" b="1" dirty="0" smtClean="0"/>
              <a:t>)</a:t>
            </a:r>
            <a:r>
              <a:rPr lang="ru-RU" sz="2400" b="1" dirty="0" smtClean="0"/>
              <a:t>, его команда дисквалифицируется. </a:t>
            </a:r>
            <a:r>
              <a:rPr lang="en-GB" sz="2400" b="1" dirty="0" smtClean="0"/>
              <a:t> </a:t>
            </a:r>
            <a:endParaRPr lang="ru-RU" sz="2400" b="1" dirty="0" smtClean="0"/>
          </a:p>
          <a:p>
            <a:pPr marL="0" indent="0" algn="just">
              <a:buNone/>
            </a:pPr>
            <a:endParaRPr lang="en-GB" sz="2400" dirty="0"/>
          </a:p>
          <a:p>
            <a:pPr marL="0" indent="0" algn="just">
              <a:buNone/>
            </a:pPr>
            <a:endParaRPr lang="en-GB" sz="2400" b="1" i="0" dirty="0" smtClean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09564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Технические виды </a:t>
            </a:r>
            <a:r>
              <a:rPr lang="fr-CH" i="1" dirty="0" smtClean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</a:t>
            </a:r>
            <a:r>
              <a:rPr lang="fr-CH" i="1" dirty="0"/>
              <a:t>180.5</a:t>
            </a:r>
            <a:r>
              <a:rPr lang="fr-CH" dirty="0"/>
              <a:t/>
            </a:r>
            <a:br>
              <a:rPr lang="fr-CH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510659" y="1421477"/>
            <a:ext cx="10814399" cy="4097867"/>
          </a:xfrm>
          <a:noFill/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изменено</a:t>
            </a:r>
            <a:r>
              <a:rPr lang="en-GB" sz="24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GB" sz="2400" i="0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algn="just">
              <a:buAutoNum type="arabicPeriod" startAt="5"/>
            </a:pPr>
            <a:endParaRPr lang="ru-RU" sz="2400" i="0" dirty="0" smtClean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algn="just">
              <a:buAutoNum type="arabicPeriod" startAt="5"/>
            </a:pP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Спортсмены обязаны выступать в порядке, определенном жеребьевкой, если только не применяется правило </a:t>
            </a:r>
            <a:r>
              <a:rPr lang="en-GB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180.6</a:t>
            </a: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Если спортсмен</a:t>
            </a: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400" b="1" dirty="0">
                <a:ea typeface="Open Sans" panose="020B0606030504020204" pitchFamily="34" charset="0"/>
                <a:cs typeface="Open Sans" panose="020B0606030504020204" pitchFamily="34" charset="0"/>
              </a:rPr>
              <a:t>(по собственному </a:t>
            </a: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решению) </a:t>
            </a: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совершает попытку в другом порядке, то ему выносится предупреждение. В случае вынесения предупреждения результат данной попытки сохраняется (засчитана или не засчитана).  </a:t>
            </a:r>
          </a:p>
          <a:p>
            <a:pPr marL="0" indent="0" algn="just">
              <a:buNone/>
            </a:pPr>
            <a:endParaRPr lang="ru-RU" sz="24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3918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Технические виды </a:t>
            </a:r>
            <a:r>
              <a:rPr lang="fr-CH" i="1" dirty="0" smtClean="0"/>
              <a:t>– </a:t>
            </a:r>
            <a:r>
              <a:rPr lang="ru-RU" i="1" dirty="0" smtClean="0"/>
              <a:t>правило </a:t>
            </a:r>
            <a:r>
              <a:rPr lang="fr-CH" i="1" dirty="0" smtClean="0"/>
              <a:t>180.17</a:t>
            </a:r>
            <a:r>
              <a:rPr lang="fr-CH" i="1" dirty="0"/>
              <a:t>, 18</a:t>
            </a:r>
            <a:br>
              <a:rPr lang="fr-CH" i="1" dirty="0"/>
            </a:b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589859" y="1390918"/>
            <a:ext cx="10814399" cy="5190185"/>
          </a:xfrm>
          <a:noFill/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изменено</a:t>
            </a:r>
            <a:r>
              <a:rPr lang="en-GB" sz="22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GB" sz="2200" i="0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2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Время на попытку (установленное правилами) не должно быть превышено. Если время превышено (если только не применяется Правило </a:t>
            </a:r>
            <a:r>
              <a:rPr lang="en-GB" sz="22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180.18</a:t>
            </a:r>
            <a:r>
              <a:rPr lang="ru-RU" sz="2200" b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2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- попытка не засчитывается. </a:t>
            </a:r>
            <a:endParaRPr lang="ru-RU" sz="2200" i="0" dirty="0" smtClean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b="1" i="1" dirty="0" smtClean="0"/>
              <a:t>Индивидуальные виды и многоборья </a:t>
            </a:r>
            <a:endParaRPr lang="en-GB" b="1" i="1" dirty="0"/>
          </a:p>
          <a:p>
            <a:pPr marL="0" indent="0" algn="just">
              <a:buNone/>
            </a:pPr>
            <a:r>
              <a:rPr lang="ru-RU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В секторе более 3 участников: </a:t>
            </a:r>
            <a:r>
              <a:rPr lang="en-GB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2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ru-RU" sz="22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или на первую попытку в соревновании</a:t>
            </a:r>
            <a:r>
              <a:rPr lang="en-GB" sz="22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en-GB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ru-RU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Высота </a:t>
            </a:r>
            <a:r>
              <a:rPr lang="en-GB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	:	</a:t>
            </a:r>
            <a:r>
              <a:rPr lang="ru-RU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		</a:t>
            </a:r>
            <a:r>
              <a:rPr lang="en-GB" sz="22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0.5</a:t>
            </a:r>
            <a:r>
              <a:rPr lang="ru-RU" sz="22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 мин – 30 сек</a:t>
            </a:r>
            <a:endParaRPr lang="en-GB" sz="2200" b="1" dirty="0" smtClean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Прыжок с шестом</a:t>
            </a:r>
            <a:r>
              <a:rPr lang="en-GB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	:	1</a:t>
            </a:r>
            <a:r>
              <a:rPr lang="ru-RU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мин – </a:t>
            </a:r>
            <a:r>
              <a:rPr lang="ru-RU" sz="2200" i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мониторинг </a:t>
            </a:r>
            <a:r>
              <a:rPr lang="ru-RU" sz="2200" i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в течение 2018г</a:t>
            </a:r>
            <a:endParaRPr lang="en-GB" sz="2200" i="1" dirty="0" smtClean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Другие виды </a:t>
            </a:r>
            <a:r>
              <a:rPr lang="en-GB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		:	</a:t>
            </a:r>
            <a:r>
              <a:rPr lang="en-GB" sz="22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0.5</a:t>
            </a:r>
            <a:r>
              <a:rPr lang="ru-RU" sz="22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мин – 30 сек</a:t>
            </a:r>
          </a:p>
          <a:p>
            <a:pPr marL="0" indent="0" algn="just">
              <a:buNone/>
            </a:pPr>
            <a:r>
              <a:rPr lang="ru-RU" sz="2000" b="1" i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Примечание</a:t>
            </a:r>
            <a:r>
              <a:rPr lang="en-GB" sz="2000" b="1" i="1" dirty="0" smtClean="0">
                <a:ea typeface="Open Sans" panose="020B0606030504020204" pitchFamily="34" charset="0"/>
                <a:cs typeface="Open Sans" panose="020B0606030504020204" pitchFamily="34" charset="0"/>
              </a:rPr>
              <a:t>(iv</a:t>
            </a:r>
            <a:r>
              <a:rPr lang="en-GB" sz="2000" b="1" i="1" dirty="0">
                <a:ea typeface="Open Sans" panose="020B0606030504020204" pitchFamily="34" charset="0"/>
                <a:cs typeface="Open Sans" panose="020B0606030504020204" pitchFamily="34" charset="0"/>
              </a:rPr>
              <a:t>): </a:t>
            </a:r>
            <a:r>
              <a:rPr lang="ru-RU" sz="2000" b="1" i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когда только один спортсмен остался в соревновании (и он уже победитель) остается в высоте или в шесте и пытается побить мировой рекорд или другой рекорд в отношении соревнования, то ко времени попытки прибавляется одна минута.  </a:t>
            </a:r>
          </a:p>
          <a:p>
            <a:pPr marL="0" indent="0" algn="just">
              <a:buNone/>
            </a:pPr>
            <a:r>
              <a:rPr lang="en-GB" sz="2000" b="1" i="1" dirty="0" smtClean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GB" sz="2000" b="1" i="1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GB" sz="22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26979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Технические виды </a:t>
            </a:r>
            <a:r>
              <a:rPr lang="fr-CH" i="1" dirty="0" smtClean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</a:t>
            </a:r>
            <a:r>
              <a:rPr lang="fr-CH" i="1" dirty="0"/>
              <a:t>180.17, 18 </a:t>
            </a:r>
            <a:r>
              <a:rPr lang="fr-CH" dirty="0"/>
              <a:t/>
            </a:r>
            <a:br>
              <a:rPr lang="fr-CH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589859" y="1365337"/>
            <a:ext cx="10814399" cy="5043776"/>
          </a:xfrm>
          <a:noFill/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изменено</a:t>
            </a:r>
            <a:r>
              <a:rPr lang="en-GB" sz="24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ru-RU" sz="2400" b="1" i="0" dirty="0" smtClean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GB" sz="2400" i="0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400" i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Дополнительные попытки </a:t>
            </a:r>
            <a:endParaRPr lang="en-GB" sz="2400" i="1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Рефери может предоставить спортсмену дополнительную попытку или же </a:t>
            </a: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установить новый отсчет времени полностью или частично. </a:t>
            </a: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При этом изменение порядка выступления не допускается. Спортсмену предоставляется разумный период времени перед выполнением дополнительной попытки в соответствии с обстоятельствами. </a:t>
            </a:r>
          </a:p>
          <a:p>
            <a:pPr marL="0" indent="0" algn="just">
              <a:buNone/>
            </a:pPr>
            <a:r>
              <a:rPr lang="ru-RU" sz="2400" dirty="0" smtClean="0">
                <a:ea typeface="Open Sans" panose="020B0606030504020204" pitchFamily="34" charset="0"/>
                <a:cs typeface="Open Sans" panose="020B0606030504020204" pitchFamily="34" charset="0"/>
              </a:rPr>
              <a:t>Если же к моменту принятия решения о дополнительной попытке другой спортсмен уже начала выполнение попытки, то дополнительная попытка должна быть выполнена немедленно после. </a:t>
            </a: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pPr marL="0" indent="0" algn="just">
              <a:buNone/>
            </a:pPr>
            <a:endParaRPr lang="en-GB" sz="2400" dirty="0"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60911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Изменения в правиле</a:t>
            </a:r>
            <a:r>
              <a:rPr lang="en-GB" i="1" dirty="0" smtClean="0"/>
              <a:t> </a:t>
            </a:r>
            <a:r>
              <a:rPr lang="en-GB" i="1" dirty="0"/>
              <a:t>100</a:t>
            </a:r>
            <a:br>
              <a:rPr lang="en-GB" i="1" dirty="0"/>
            </a:b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340477" y="1377863"/>
            <a:ext cx="10814399" cy="4548805"/>
          </a:xfrm>
        </p:spPr>
        <p:txBody>
          <a:bodyPr>
            <a:noAutofit/>
          </a:bodyPr>
          <a:lstStyle/>
          <a:p>
            <a:pPr marL="712788" algn="just">
              <a:buNone/>
            </a:pPr>
            <a:r>
              <a:rPr lang="en-GB" sz="2400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ru-RU" sz="2400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добавлен новый параграф</a:t>
            </a:r>
            <a:r>
              <a:rPr lang="en-GB" sz="2400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GB" sz="2400" i="0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12788" algn="just" defTabSz="0">
              <a:buNone/>
            </a:pPr>
            <a:r>
              <a:rPr lang="en-GB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В случае массовых соревнований, проводимых вне стадиона, данные </a:t>
            </a: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правила соревнований </a:t>
            </a: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в полном объеме должны </a:t>
            </a: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применяться </a:t>
            </a: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только к тем спортсменам, которые определены для участия в элитной группе или другой подобной группе участников пробегов, например, такие как возрастные группы, в которых разыгрываются места, награды или </a:t>
            </a: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призы (но не для любителей). </a:t>
            </a:r>
            <a:endParaRPr lang="ru-RU" sz="2400" i="0" dirty="0" smtClean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12788" algn="just" defTabSz="0">
              <a:buNone/>
            </a:pP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Организаторы пробегов должны указать информацию для остальных групп участников, какие именно правила будут действовать для них во время пробега, особенно относительно вопросов безопасности.  </a:t>
            </a:r>
          </a:p>
        </p:txBody>
      </p:sp>
    </p:spTree>
    <p:extLst>
      <p:ext uri="{BB962C8B-B14F-4D97-AF65-F5344CB8AC3E}">
        <p14:creationId xmlns:p14="http://schemas.microsoft.com/office/powerpoint/2010/main" val="189352130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Технические виды </a:t>
            </a:r>
            <a:r>
              <a:rPr lang="fr-CH" i="1" dirty="0" smtClean="0"/>
              <a:t>– </a:t>
            </a:r>
            <a:r>
              <a:rPr lang="ru-RU" i="1" dirty="0" smtClean="0"/>
              <a:t>правило </a:t>
            </a:r>
            <a:r>
              <a:rPr lang="fr-CH" i="1" dirty="0" smtClean="0"/>
              <a:t>180.19</a:t>
            </a:r>
            <a:r>
              <a:rPr lang="fr-CH" i="1" dirty="0"/>
              <a:t/>
            </a:r>
            <a:br>
              <a:rPr lang="fr-CH" i="1" dirty="0"/>
            </a:b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noFill/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изменено</a:t>
            </a:r>
            <a:r>
              <a:rPr lang="en-GB" sz="24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GB" sz="2400" i="0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400" i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Отсутствие во время соревнований </a:t>
            </a:r>
            <a:endParaRPr lang="en-GB" sz="2400" i="1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GB" sz="2400" i="0" dirty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19. </a:t>
            </a:r>
            <a:r>
              <a:rPr lang="en-GB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Спортсмен не имеет права покидать зону соревнований во время соревнований, </a:t>
            </a:r>
            <a:r>
              <a:rPr lang="ru-RU" sz="2400" i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кроме как по </a:t>
            </a: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разрешению и в сопровождении судьи.</a:t>
            </a:r>
          </a:p>
          <a:p>
            <a:pPr marL="0" indent="0" algn="just">
              <a:buNone/>
            </a:pP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В случае нарушения данного правила, Спортсмену  выносится предупреждение, а в последующих случаях (или более серьёзных случаях) дисквалификация </a:t>
            </a:r>
            <a:endParaRPr lang="ru-RU" sz="2400" b="1" i="0" dirty="0" smtClean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GB" sz="2400" i="1" dirty="0"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19666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013" y="505587"/>
            <a:ext cx="9713245" cy="726315"/>
          </a:xfrm>
        </p:spPr>
        <p:txBody>
          <a:bodyPr/>
          <a:lstStyle/>
          <a:p>
            <a:r>
              <a:rPr lang="ru-RU" i="1" dirty="0" smtClean="0"/>
              <a:t>Технические виды </a:t>
            </a:r>
            <a:r>
              <a:rPr lang="fr-CH" i="1" dirty="0" smtClean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</a:t>
            </a:r>
            <a:r>
              <a:rPr lang="fr-CH" i="1" dirty="0"/>
              <a:t>187.14</a:t>
            </a:r>
            <a:r>
              <a:rPr lang="fr-CH" dirty="0"/>
              <a:t/>
            </a:r>
            <a:br>
              <a:rPr lang="fr-CH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864296" y="1717965"/>
            <a:ext cx="10484285" cy="4754879"/>
          </a:xfrm>
          <a:noFill/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изменено</a:t>
            </a:r>
            <a:r>
              <a:rPr lang="en-GB" sz="24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GB" sz="2400" dirty="0">
              <a:solidFill>
                <a:srgbClr val="C0000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Примечание: </a:t>
            </a:r>
          </a:p>
          <a:p>
            <a:pPr marL="0" indent="0" algn="just">
              <a:buNone/>
            </a:pPr>
            <a:endParaRPr lang="ru-RU" sz="2400" b="1" dirty="0" smtClean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Во всех метаниях из круга не считается ошибкой, если касание обода круга происходит без какого-либо выигрыша в силе или поступательного движения вперед во </a:t>
            </a:r>
            <a:r>
              <a:rPr lang="ru-RU" sz="2400" b="1" dirty="0">
                <a:ea typeface="Open Sans" panose="020B0606030504020204" pitchFamily="34" charset="0"/>
                <a:cs typeface="Open Sans" panose="020B0606030504020204" pitchFamily="34" charset="0"/>
              </a:rPr>
              <a:t>время первого </a:t>
            </a: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вращения в точке полностью позади белых линий, проведенных через центр круга.   </a:t>
            </a:r>
          </a:p>
          <a:p>
            <a:pPr marL="0" indent="0" algn="just">
              <a:buNone/>
            </a:pPr>
            <a:r>
              <a:rPr lang="ru-RU" sz="2400" dirty="0" smtClean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054052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Метания </a:t>
            </a:r>
            <a:r>
              <a:rPr lang="fr-CH" i="1" dirty="0" smtClean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</a:t>
            </a:r>
            <a:r>
              <a:rPr lang="fr-CH" i="1" dirty="0"/>
              <a:t>187.15</a:t>
            </a:r>
            <a:br>
              <a:rPr lang="fr-CH" i="1" dirty="0"/>
            </a:b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изменено</a:t>
            </a:r>
            <a:r>
              <a:rPr lang="en-GB" sz="24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ru-RU" sz="2400" b="1" i="0" dirty="0" smtClean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GB" sz="2400" i="0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GB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15. 	</a:t>
            </a: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Уточнение про случаи прерывания попытки – если спортсмен прерывает попытку, то он может положить снаряд внутри или снаружи круга/разбега и </a:t>
            </a: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выйти из круга в любую сторону</a:t>
            </a:r>
          </a:p>
          <a:p>
            <a:pPr marL="0" indent="0" algn="just">
              <a:buNone/>
            </a:pPr>
            <a:endParaRPr lang="ru-RU" sz="2400" i="1" dirty="0" smtClean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GB" sz="2400" i="1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GB" sz="2400" i="1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14837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Сетка для диска</a:t>
            </a:r>
            <a:r>
              <a:rPr lang="fr-CH" i="1" dirty="0" smtClean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</a:t>
            </a:r>
            <a:r>
              <a:rPr lang="fr-CH" i="1" dirty="0"/>
              <a:t>190.3</a:t>
            </a:r>
            <a:br>
              <a:rPr lang="fr-CH" i="1" dirty="0"/>
            </a:b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510659" y="1379913"/>
            <a:ext cx="10814399" cy="40978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Изменено – с января 2020</a:t>
            </a:r>
            <a:r>
              <a:rPr lang="en-GB" sz="24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ru-RU" sz="2400" b="1" i="0" dirty="0" smtClean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GB" sz="2400" i="0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GB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3. 	</a:t>
            </a: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Высота панелей или сетки в самой нижней точке должна быть по крайней мере 4м и должна быть 6м на длину последних 3м на каждой стороне сетки в зоне вылета снаряда. </a:t>
            </a:r>
          </a:p>
        </p:txBody>
      </p:sp>
    </p:spTree>
    <p:extLst>
      <p:ext uri="{BB962C8B-B14F-4D97-AF65-F5344CB8AC3E}">
        <p14:creationId xmlns:p14="http://schemas.microsoft.com/office/powerpoint/2010/main" val="74011038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Многоборья </a:t>
            </a:r>
            <a:r>
              <a:rPr lang="fr-CH" i="1" dirty="0" smtClean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</a:t>
            </a:r>
            <a:r>
              <a:rPr lang="fr-CH" i="1" dirty="0"/>
              <a:t>200.12</a:t>
            </a:r>
            <a:br>
              <a:rPr lang="fr-CH" i="1" dirty="0"/>
            </a:b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510659" y="1082273"/>
            <a:ext cx="10814399" cy="54681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изменено</a:t>
            </a:r>
            <a:r>
              <a:rPr lang="en-GB" sz="24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ru-RU" sz="2400" b="1" i="0" dirty="0" smtClean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GB" sz="2400" i="0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400" i="1" dirty="0" smtClean="0">
                <a:ea typeface="Open Sans" panose="020B0606030504020204" pitchFamily="34" charset="0"/>
                <a:cs typeface="Open Sans" panose="020B0606030504020204" pitchFamily="34" charset="0"/>
              </a:rPr>
              <a:t>Равенство</a:t>
            </a:r>
          </a:p>
          <a:p>
            <a:pPr marL="0" indent="0" algn="just">
              <a:buNone/>
            </a:pPr>
            <a:endParaRPr lang="en-GB" sz="2400" i="1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GB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12.	</a:t>
            </a: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Если два или более спортсменов набрали одинаковое количество очков за любое место в соревновании, то данное равенство сохраняется. </a:t>
            </a:r>
          </a:p>
          <a:p>
            <a:pPr marL="0" indent="0" algn="just">
              <a:buNone/>
            </a:pPr>
            <a:r>
              <a:rPr lang="en-GB" sz="2200" dirty="0" smtClean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GB" sz="2200" dirty="0"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GB" sz="2200" i="1" dirty="0"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3605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Спортивная ходьба </a:t>
            </a:r>
            <a:r>
              <a:rPr lang="fr-CH" i="1" dirty="0" smtClean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</a:t>
            </a:r>
            <a:r>
              <a:rPr lang="fr-CH" i="1" dirty="0"/>
              <a:t>230.7 (c)</a:t>
            </a:r>
            <a:br>
              <a:rPr lang="fr-CH" i="1" dirty="0"/>
            </a:b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510659" y="1073960"/>
            <a:ext cx="10814399" cy="55762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Изменения</a:t>
            </a:r>
            <a:r>
              <a:rPr lang="en-GB" sz="22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GB" sz="2200" i="0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Время нахождения спортсмена в зоне Пит </a:t>
            </a:r>
            <a:r>
              <a:rPr lang="ru-RU" sz="2200" b="1" i="0" dirty="0" err="1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Лейн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Дистанция до и включая:</a:t>
            </a: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	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	</a:t>
            </a:r>
            <a:r>
              <a:rPr lang="ru-RU" sz="22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Время</a:t>
            </a:r>
            <a:endParaRPr lang="en-GB" sz="2200" b="1" i="0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5000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м</a:t>
            </a: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/5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					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0.5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мин</a:t>
            </a: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	</a:t>
            </a:r>
            <a:endParaRPr lang="en-GB" sz="2200" b="1" i="0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10,000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м</a:t>
            </a: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/10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				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	</a:t>
            </a: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мин</a:t>
            </a:r>
            <a:endParaRPr lang="en-GB" sz="2200" b="1" i="0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20,000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м</a:t>
            </a: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/20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				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	</a:t>
            </a: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мин</a:t>
            </a:r>
            <a:endParaRPr lang="en-GB" sz="2200" b="1" i="0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30,000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м</a:t>
            </a: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/30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				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	</a:t>
            </a: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мин</a:t>
            </a:r>
            <a:endParaRPr lang="en-GB" sz="2200" b="1" i="0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40,000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м</a:t>
            </a: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/40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				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	</a:t>
            </a: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мин</a:t>
            </a:r>
            <a:endParaRPr lang="en-GB" sz="2200" b="1" i="0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50,000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м</a:t>
            </a: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/50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					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GB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5</a:t>
            </a: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мин</a:t>
            </a:r>
            <a:endParaRPr lang="en-GB" sz="2200" b="1" i="0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2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Если спортсмен получает еще одну красную карточку – дисквалификация</a:t>
            </a:r>
          </a:p>
          <a:p>
            <a:pPr marL="0" indent="0" algn="just">
              <a:buNone/>
            </a:pPr>
            <a:r>
              <a:rPr lang="ru-RU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Если спортсмен не пришел в пит </a:t>
            </a:r>
            <a:r>
              <a:rPr lang="ru-RU" sz="2200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лейн</a:t>
            </a:r>
            <a:r>
              <a:rPr lang="ru-RU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 зону или нарушил время нахождения там – дисквалификация </a:t>
            </a:r>
            <a:endParaRPr lang="ru-RU" sz="2200" i="0" dirty="0" smtClean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Решение – старшего судьи по стилю</a:t>
            </a:r>
            <a:endParaRPr lang="en-GB" sz="2200" i="0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GB" sz="2400" dirty="0"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52637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Кросс </a:t>
            </a:r>
            <a:r>
              <a:rPr lang="fr-CH" i="1" dirty="0" smtClean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250.5</a:t>
            </a:r>
            <a:r>
              <a:rPr lang="fr-CH" i="1" dirty="0"/>
              <a:t/>
            </a:r>
            <a:br>
              <a:rPr lang="fr-CH" i="1" dirty="0"/>
            </a:b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431459" y="1430090"/>
            <a:ext cx="10814399" cy="28343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Новый подпункт</a:t>
            </a:r>
            <a:r>
              <a:rPr lang="en-GB" sz="24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ru-RU" sz="2400" b="1" i="0" dirty="0" smtClean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GB" sz="2400" b="1" i="0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GB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5. 	</a:t>
            </a: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При проведении эстафет на кроссе необходимо разметить зону передачи эстафеты – линии 50мм на расстоянии 20м. Передача эстафеты (если иное не оговорено организаторами) обязательно включает физический контакт между передающим и принимающим бегунами) и должна пройти исключительно в указанной зоне передачи. </a:t>
            </a:r>
          </a:p>
          <a:p>
            <a:pPr marL="0" indent="0" algn="just">
              <a:buNone/>
            </a:pPr>
            <a:r>
              <a:rPr lang="en-GB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endParaRPr lang="en-GB" sz="2400" b="1" i="0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53016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Кросс </a:t>
            </a:r>
            <a:r>
              <a:rPr lang="fr-CH" i="1" dirty="0" smtClean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250.8</a:t>
            </a:r>
            <a:r>
              <a:rPr lang="fr-CH" dirty="0"/>
              <a:t/>
            </a:r>
            <a:br>
              <a:rPr lang="fr-CH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510659" y="1404852"/>
            <a:ext cx="10814399" cy="40978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Новое примечание</a:t>
            </a:r>
            <a:r>
              <a:rPr lang="en-GB" sz="24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ru-RU" sz="2400" b="1" dirty="0" smtClean="0">
              <a:solidFill>
                <a:srgbClr val="C0000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Пункты питья/освежения и пункты питания </a:t>
            </a:r>
          </a:p>
          <a:p>
            <a:pPr marL="0" indent="0" algn="just">
              <a:buNone/>
            </a:pPr>
            <a:endParaRPr lang="en-GB" sz="2400" b="1" dirty="0">
              <a:solidFill>
                <a:srgbClr val="C0000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4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Если того требуют погодные условия и с учетом природы трассы и мероприятия и состояния бегунов. Вода и губки могут располагаться на равных интервалах по всей трассе.  </a:t>
            </a:r>
          </a:p>
          <a:p>
            <a:pPr marL="0" indent="0" algn="just">
              <a:buNone/>
            </a:pPr>
            <a:endParaRPr lang="en-GB" sz="2400" i="1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90469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ГОРНЫЙ БЕГ </a:t>
            </a:r>
            <a:r>
              <a:rPr lang="fr-CH" i="1" dirty="0" smtClean="0"/>
              <a:t> </a:t>
            </a:r>
            <a:r>
              <a:rPr lang="fr-CH" i="1" dirty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</a:t>
            </a:r>
            <a:r>
              <a:rPr lang="fr-CH" i="1" dirty="0"/>
              <a:t>251</a:t>
            </a:r>
            <a:r>
              <a:rPr lang="fr-CH" dirty="0"/>
              <a:t/>
            </a:r>
            <a:br>
              <a:rPr lang="fr-CH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Изменено:</a:t>
            </a:r>
          </a:p>
          <a:p>
            <a:pPr marL="0" indent="0" algn="just">
              <a:buNone/>
            </a:pPr>
            <a:endParaRPr lang="ru-RU" sz="24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Добавлен пункт про типы пробегов в горном беге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Удалены все дистанции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Указано, что длина трассы от 1км до марафонской дистанции</a:t>
            </a:r>
            <a:endParaRPr lang="en-GB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01472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459" y="505587"/>
            <a:ext cx="10972800" cy="1223005"/>
          </a:xfrm>
        </p:spPr>
        <p:txBody>
          <a:bodyPr/>
          <a:lstStyle/>
          <a:p>
            <a:r>
              <a:rPr lang="ru-RU" i="1" dirty="0" smtClean="0"/>
              <a:t>Виды, в которых признаются мировые рекорды, </a:t>
            </a:r>
            <a:r>
              <a:rPr lang="fr-CH" i="1" dirty="0" smtClean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</a:t>
            </a:r>
            <a:r>
              <a:rPr lang="fr-CH" i="1" dirty="0"/>
              <a:t>261</a:t>
            </a:r>
            <a:r>
              <a:rPr lang="fr-CH" dirty="0"/>
              <a:t/>
            </a:r>
            <a:br>
              <a:rPr lang="fr-CH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510659" y="1598141"/>
            <a:ext cx="10814399" cy="4097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Изменения</a:t>
            </a:r>
            <a:r>
              <a:rPr lang="en-GB" sz="23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GB" sz="2300" i="0" dirty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sz="2300" u="sng" dirty="0" smtClean="0">
                <a:ea typeface="Open Sans" panose="020B0606030504020204" pitchFamily="34" charset="0"/>
                <a:cs typeface="Open Sans" panose="020B0606030504020204" pitchFamily="34" charset="0"/>
              </a:rPr>
              <a:t>Мужчины</a:t>
            </a:r>
            <a:r>
              <a:rPr lang="en-GB" sz="2300" i="0" dirty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endParaRPr lang="en-GB" sz="2300" i="0" dirty="0" smtClean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sz="2300" dirty="0" smtClean="0">
                <a:ea typeface="Open Sans" panose="020B0606030504020204" pitchFamily="34" charset="0"/>
                <a:cs typeface="Open Sans" panose="020B0606030504020204" pitchFamily="34" charset="0"/>
              </a:rPr>
              <a:t>Пробеги по шоссе</a:t>
            </a:r>
            <a:r>
              <a:rPr lang="en-GB" sz="23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2300" b="1" i="0" dirty="0" smtClean="0">
                <a:solidFill>
                  <a:srgbClr val="FF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5</a:t>
            </a:r>
            <a:r>
              <a:rPr lang="ru-RU" sz="2300" b="1" i="0" dirty="0" smtClean="0">
                <a:solidFill>
                  <a:srgbClr val="FF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300" i="0" dirty="0" smtClean="0">
                <a:solidFill>
                  <a:srgbClr val="FF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r>
              <a:rPr lang="en-GB" sz="23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10</a:t>
            </a:r>
            <a:r>
              <a:rPr lang="ru-RU" sz="23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3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r>
              <a:rPr lang="en-GB" sz="2300" i="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15</a:t>
            </a:r>
            <a:r>
              <a:rPr lang="ru-RU" sz="2300" i="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300" i="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; 20</a:t>
            </a:r>
            <a:r>
              <a:rPr lang="ru-RU" sz="2300" i="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300" i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r>
              <a:rPr lang="en-GB" sz="2300" i="0" dirty="0" smtClean="0">
                <a:solidFill>
                  <a:srgbClr val="00B0F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300" dirty="0" smtClean="0">
                <a:ea typeface="Open Sans" panose="020B0606030504020204" pitchFamily="34" charset="0"/>
                <a:cs typeface="Open Sans" panose="020B0606030504020204" pitchFamily="34" charset="0"/>
              </a:rPr>
              <a:t>полумарафон</a:t>
            </a:r>
            <a:r>
              <a:rPr lang="en-GB" sz="23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r>
              <a:rPr lang="en-GB" sz="2300" i="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25</a:t>
            </a:r>
            <a:r>
              <a:rPr lang="ru-RU" sz="2300" i="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300" i="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; 30</a:t>
            </a:r>
            <a:r>
              <a:rPr lang="ru-RU" sz="2300" i="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300" i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r>
              <a:rPr lang="ru-RU" sz="2300" dirty="0" smtClean="0">
                <a:ea typeface="Open Sans" panose="020B0606030504020204" pitchFamily="34" charset="0"/>
                <a:cs typeface="Open Sans" panose="020B0606030504020204" pitchFamily="34" charset="0"/>
              </a:rPr>
              <a:t>марафон</a:t>
            </a:r>
            <a:r>
              <a:rPr lang="en-GB" sz="23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; 100</a:t>
            </a:r>
            <a:r>
              <a:rPr lang="ru-RU" sz="23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3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r>
              <a:rPr lang="ru-RU" sz="23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эстафета (дистанция марафона только),</a:t>
            </a:r>
          </a:p>
          <a:p>
            <a:pPr marL="0" indent="0">
              <a:buNone/>
            </a:pPr>
            <a:r>
              <a:rPr lang="ru-RU" sz="2300" dirty="0" smtClean="0">
                <a:ea typeface="Open Sans" panose="020B0606030504020204" pitchFamily="34" charset="0"/>
                <a:cs typeface="Open Sans" panose="020B0606030504020204" pitchFamily="34" charset="0"/>
              </a:rPr>
              <a:t>Спортивная ходьба (шоссе): </a:t>
            </a:r>
            <a:r>
              <a:rPr lang="en-GB" sz="23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20</a:t>
            </a:r>
            <a:r>
              <a:rPr lang="ru-RU" sz="23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3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; 50</a:t>
            </a:r>
            <a:r>
              <a:rPr lang="ru-RU" sz="23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3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GB" sz="2300" i="0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sz="2300" u="sng" dirty="0" smtClean="0">
                <a:ea typeface="Open Sans" panose="020B0606030504020204" pitchFamily="34" charset="0"/>
                <a:cs typeface="Open Sans" panose="020B0606030504020204" pitchFamily="34" charset="0"/>
              </a:rPr>
              <a:t>Женщины</a:t>
            </a:r>
            <a:r>
              <a:rPr lang="en-GB" sz="2300" i="0" dirty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			</a:t>
            </a:r>
            <a:endParaRPr lang="en-GB" sz="2300" i="0" dirty="0" smtClean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sz="2400" dirty="0">
                <a:ea typeface="Open Sans" panose="020B0606030504020204" pitchFamily="34" charset="0"/>
                <a:cs typeface="Open Sans" panose="020B0606030504020204" pitchFamily="34" charset="0"/>
              </a:rPr>
              <a:t>Пробеги по шоссе</a:t>
            </a:r>
            <a:r>
              <a:rPr lang="en-GB" sz="2400" dirty="0"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2400" b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5</a:t>
            </a:r>
            <a:r>
              <a:rPr lang="ru-RU" sz="2400" b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4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r>
              <a:rPr lang="en-GB" sz="2400" dirty="0">
                <a:ea typeface="Open Sans" panose="020B0606030504020204" pitchFamily="34" charset="0"/>
                <a:cs typeface="Open Sans" panose="020B0606030504020204" pitchFamily="34" charset="0"/>
              </a:rPr>
              <a:t>10</a:t>
            </a:r>
            <a:r>
              <a:rPr lang="ru-RU" sz="2400" dirty="0"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400" dirty="0"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r>
              <a:rPr lang="en-GB" sz="2400" strike="sngStrike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15</a:t>
            </a:r>
            <a:r>
              <a:rPr lang="ru-RU" sz="2400" strike="sngStrike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400" strike="sngStrike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; 20</a:t>
            </a:r>
            <a:r>
              <a:rPr lang="ru-RU" sz="2400" strike="sngStrike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r>
              <a:rPr lang="en-GB" sz="2400" dirty="0">
                <a:solidFill>
                  <a:srgbClr val="00B0F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400" dirty="0">
                <a:ea typeface="Open Sans" panose="020B0606030504020204" pitchFamily="34" charset="0"/>
                <a:cs typeface="Open Sans" panose="020B0606030504020204" pitchFamily="34" charset="0"/>
              </a:rPr>
              <a:t>полумарафон</a:t>
            </a:r>
            <a:r>
              <a:rPr lang="en-GB" sz="2400" dirty="0"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r>
              <a:rPr lang="en-GB" sz="2400" strike="sngStrike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25</a:t>
            </a:r>
            <a:r>
              <a:rPr lang="ru-RU" sz="2400" strike="sngStrike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400" strike="sngStrike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; 30</a:t>
            </a:r>
            <a:r>
              <a:rPr lang="ru-RU" sz="2400" strike="sngStrike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r>
              <a:rPr lang="ru-RU" sz="2400" dirty="0">
                <a:ea typeface="Open Sans" panose="020B0606030504020204" pitchFamily="34" charset="0"/>
                <a:cs typeface="Open Sans" panose="020B0606030504020204" pitchFamily="34" charset="0"/>
              </a:rPr>
              <a:t>марафон</a:t>
            </a:r>
            <a:r>
              <a:rPr lang="en-GB" sz="2400" dirty="0">
                <a:ea typeface="Open Sans" panose="020B0606030504020204" pitchFamily="34" charset="0"/>
                <a:cs typeface="Open Sans" panose="020B0606030504020204" pitchFamily="34" charset="0"/>
              </a:rPr>
              <a:t>; 100</a:t>
            </a:r>
            <a:r>
              <a:rPr lang="ru-RU" sz="2400" dirty="0"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400" dirty="0"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r>
              <a:rPr lang="ru-RU" sz="2400" dirty="0">
                <a:ea typeface="Open Sans" panose="020B0606030504020204" pitchFamily="34" charset="0"/>
                <a:cs typeface="Open Sans" panose="020B0606030504020204" pitchFamily="34" charset="0"/>
              </a:rPr>
              <a:t>эстафета (дистанция марафона только),</a:t>
            </a:r>
          </a:p>
          <a:p>
            <a:pPr marL="0" indent="0">
              <a:buNone/>
            </a:pPr>
            <a:r>
              <a:rPr lang="ru-RU" sz="2400" dirty="0">
                <a:ea typeface="Open Sans" panose="020B0606030504020204" pitchFamily="34" charset="0"/>
                <a:cs typeface="Open Sans" panose="020B0606030504020204" pitchFamily="34" charset="0"/>
              </a:rPr>
              <a:t>Спортивная ходьба (шоссе): </a:t>
            </a:r>
            <a:r>
              <a:rPr lang="en-GB" sz="2400" dirty="0">
                <a:ea typeface="Open Sans" panose="020B0606030504020204" pitchFamily="34" charset="0"/>
                <a:cs typeface="Open Sans" panose="020B0606030504020204" pitchFamily="34" charset="0"/>
              </a:rPr>
              <a:t>20</a:t>
            </a:r>
            <a:r>
              <a:rPr lang="ru-RU" sz="2400" dirty="0"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400" dirty="0"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r>
              <a:rPr lang="en-GB" sz="2400" b="1" dirty="0">
                <a:ea typeface="Open Sans" panose="020B0606030504020204" pitchFamily="34" charset="0"/>
                <a:cs typeface="Open Sans" panose="020B0606030504020204" pitchFamily="34" charset="0"/>
              </a:rPr>
              <a:t>50</a:t>
            </a:r>
            <a:r>
              <a:rPr lang="ru-RU" sz="2400" b="1" dirty="0">
                <a:ea typeface="Open Sans" panose="020B0606030504020204" pitchFamily="34" charset="0"/>
                <a:cs typeface="Open Sans" panose="020B0606030504020204" pitchFamily="34" charset="0"/>
              </a:rPr>
              <a:t>км</a:t>
            </a:r>
            <a:r>
              <a:rPr lang="en-GB" sz="2400" b="1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0" indent="0">
              <a:buNone/>
            </a:pPr>
            <a:endParaRPr lang="en-GB" sz="2400" b="1" i="1" dirty="0"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48233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ТЕХНИЧЕСКИЕ ДЕЛЕГАТЫ</a:t>
            </a:r>
            <a:r>
              <a:rPr lang="fr-CH" i="1" dirty="0" smtClean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</a:t>
            </a:r>
            <a:r>
              <a:rPr lang="fr-CH" i="1" dirty="0"/>
              <a:t>112(a),(b),(g)</a:t>
            </a:r>
          </a:p>
        </p:txBody>
      </p:sp>
      <p:sp>
        <p:nvSpPr>
          <p:cNvPr id="5" name="Rectangle 4"/>
          <p:cNvSpPr/>
          <p:nvPr/>
        </p:nvSpPr>
        <p:spPr>
          <a:xfrm>
            <a:off x="5018314" y="62925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endParaRPr lang="en-GB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589860" y="1355569"/>
            <a:ext cx="10814399" cy="4604656"/>
          </a:xfrm>
        </p:spPr>
        <p:txBody>
          <a:bodyPr>
            <a:noAutofit/>
          </a:bodyPr>
          <a:lstStyle/>
          <a:p>
            <a:pPr marL="712788" algn="just">
              <a:buNone/>
            </a:pPr>
            <a:r>
              <a:rPr lang="ru-RU" sz="2400" dirty="0" smtClean="0">
                <a:ea typeface="Open Sans" panose="020B0606030504020204" pitchFamily="34" charset="0"/>
                <a:cs typeface="Open Sans" panose="020B0606030504020204" pitchFamily="34" charset="0"/>
              </a:rPr>
              <a:t>Изменено с целью отразить реальную ситуацию чемпионатов мира и Европы:</a:t>
            </a:r>
          </a:p>
          <a:p>
            <a:pPr marL="941394" indent="-457200" algn="just">
              <a:buAutoNum type="alphaLcParenBoth"/>
            </a:pP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 обеспечить подачу </a:t>
            </a:r>
            <a:r>
              <a:rPr lang="ru-RU" sz="2400" dirty="0" smtClean="0">
                <a:ea typeface="Open Sans" panose="020B0606030504020204" pitchFamily="34" charset="0"/>
                <a:cs typeface="Open Sans" panose="020B0606030504020204" pitchFamily="34" charset="0"/>
              </a:rPr>
              <a:t>в соответствующие органы предложений по расписанию соревнований и заявочным нормативам;</a:t>
            </a:r>
          </a:p>
          <a:p>
            <a:pPr marL="941394" indent="-457200" algn="just">
              <a:buAutoNum type="alphaLcParenBoth"/>
            </a:pPr>
            <a:r>
              <a:rPr lang="ru-RU" sz="2400" dirty="0" smtClean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утвердить список </a:t>
            </a:r>
            <a:r>
              <a:rPr lang="ru-RU" sz="2400" dirty="0" smtClean="0">
                <a:ea typeface="Open Sans" panose="020B0606030504020204" pitchFamily="34" charset="0"/>
                <a:cs typeface="Open Sans" panose="020B0606030504020204" pitchFamily="34" charset="0"/>
              </a:rPr>
              <a:t>официальных снарядов соревнований и  могут ли спортсмены использовать личные снаряды или снаряды, предоставляемые производителями; </a:t>
            </a:r>
            <a:r>
              <a:rPr lang="en-GB" sz="2400" dirty="0" smtClean="0"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endParaRPr lang="en-GB" sz="2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12788" algn="just">
              <a:buNone/>
            </a:pPr>
            <a:r>
              <a:rPr lang="en-GB" sz="2400" dirty="0" smtClean="0"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GB" sz="2400" dirty="0">
                <a:ea typeface="Open Sans" panose="020B0606030504020204" pitchFamily="34" charset="0"/>
                <a:cs typeface="Open Sans" panose="020B0606030504020204" pitchFamily="34" charset="0"/>
              </a:rPr>
              <a:t>g) </a:t>
            </a:r>
            <a:r>
              <a:rPr lang="en-GB" sz="2400" dirty="0" smtClean="0"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контролировать, </a:t>
            </a:r>
            <a:r>
              <a:rPr lang="ru-RU" sz="2400" dirty="0" smtClean="0">
                <a:ea typeface="Open Sans" panose="020B0606030504020204" pitchFamily="34" charset="0"/>
                <a:cs typeface="Open Sans" panose="020B0606030504020204" pitchFamily="34" charset="0"/>
              </a:rPr>
              <a:t>чтобы жеребьевки и распределение по забегам и группам на все виды было сделано в соответствии с Правилами и любыми применимыми техническими регламентами. </a:t>
            </a: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Утверждать</a:t>
            </a:r>
            <a:r>
              <a:rPr lang="ru-RU" sz="2400" dirty="0" smtClean="0">
                <a:ea typeface="Open Sans" panose="020B0606030504020204" pitchFamily="34" charset="0"/>
                <a:cs typeface="Open Sans" panose="020B0606030504020204" pitchFamily="34" charset="0"/>
              </a:rPr>
              <a:t> стартовые протоколы</a:t>
            </a:r>
          </a:p>
        </p:txBody>
      </p:sp>
    </p:spTree>
    <p:extLst>
      <p:ext uri="{BB962C8B-B14F-4D97-AF65-F5344CB8AC3E}">
        <p14:creationId xmlns:p14="http://schemas.microsoft.com/office/powerpoint/2010/main" val="270436369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СПАСИБО </a:t>
            </a:r>
            <a:r>
              <a:rPr lang="en-GB" sz="6000" dirty="0" smtClean="0"/>
              <a:t>!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6434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459" y="505587"/>
            <a:ext cx="10972800" cy="1197953"/>
          </a:xfrm>
        </p:spPr>
        <p:txBody>
          <a:bodyPr/>
          <a:lstStyle/>
          <a:p>
            <a:r>
              <a:rPr lang="ru-RU" i="1" dirty="0" smtClean="0"/>
              <a:t>МЕНЕДЖЕР ПО ПРЕЗЕНТАЦИИ СОРЕВНОВАНИЙ </a:t>
            </a:r>
            <a:r>
              <a:rPr lang="fr-CH" i="1" dirty="0" smtClean="0"/>
              <a:t>– </a:t>
            </a:r>
            <a:r>
              <a:rPr lang="ru-RU" i="1" dirty="0" smtClean="0"/>
              <a:t>ПРАВИЛО </a:t>
            </a:r>
            <a:r>
              <a:rPr lang="fr-CH" i="1" dirty="0" smtClean="0"/>
              <a:t> </a:t>
            </a:r>
            <a:r>
              <a:rPr lang="fr-CH" i="1" dirty="0"/>
              <a:t>124</a:t>
            </a:r>
            <a:br>
              <a:rPr lang="fr-CH" i="1" dirty="0"/>
            </a:b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721664" y="1598142"/>
            <a:ext cx="10814399" cy="40978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400" b="1" dirty="0" smtClean="0">
              <a:solidFill>
                <a:srgbClr val="0000FF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ru-RU" sz="2400" b="1" dirty="0">
              <a:solidFill>
                <a:srgbClr val="0000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00FF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Правило 134 – Судья-информатор перенесено в Правило 124 – Менеджер по презентации соревнований </a:t>
            </a:r>
            <a:endParaRPr lang="en-GB" sz="2400" b="1" dirty="0">
              <a:solidFill>
                <a:srgbClr val="0000FF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44951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РЕФЕРИ </a:t>
            </a:r>
            <a:r>
              <a:rPr lang="fr-CH" i="1" dirty="0" smtClean="0"/>
              <a:t> </a:t>
            </a:r>
            <a:r>
              <a:rPr lang="fr-CH" i="1" dirty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125</a:t>
            </a:r>
            <a:endParaRPr lang="fr-CH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589859" y="1027134"/>
            <a:ext cx="10814399" cy="5423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Изменено:  </a:t>
            </a:r>
            <a:endParaRPr lang="en-GB" sz="2400" i="0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ea typeface="Open Sans" panose="020B0606030504020204" pitchFamily="34" charset="0"/>
                <a:cs typeface="Open Sans" panose="020B0606030504020204" pitchFamily="34" charset="0"/>
              </a:rPr>
              <a:t>125.1  </a:t>
            </a: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Рефери по видеозаписи </a:t>
            </a:r>
            <a:r>
              <a:rPr lang="ru-RU" sz="2400" dirty="0" smtClean="0">
                <a:ea typeface="Open Sans" panose="020B0606030504020204" pitchFamily="34" charset="0"/>
                <a:cs typeface="Open Sans" panose="020B0606030504020204" pitchFamily="34" charset="0"/>
              </a:rPr>
              <a:t>должен работать в комнате просмотра видеозаписи и должен быть на связи и консультироваться с другими Рефери. </a:t>
            </a:r>
          </a:p>
          <a:p>
            <a:pPr marL="0" indent="0" algn="just">
              <a:buNone/>
            </a:pPr>
            <a:r>
              <a:rPr lang="ru-RU" sz="2400" dirty="0" smtClean="0">
                <a:ea typeface="Open Sans" panose="020B0606030504020204" pitchFamily="34" charset="0"/>
                <a:cs typeface="Open Sans" panose="020B0606030504020204" pitchFamily="34" charset="0"/>
              </a:rPr>
              <a:t>125.2  </a:t>
            </a: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Рефери</a:t>
            </a:r>
            <a:r>
              <a:rPr lang="ru-RU" sz="2400" dirty="0" smtClean="0">
                <a:ea typeface="Open Sans" panose="020B0606030504020204" pitchFamily="34" charset="0"/>
                <a:cs typeface="Open Sans" panose="020B0606030504020204" pitchFamily="34" charset="0"/>
              </a:rPr>
              <a:t> не  должен действовать как судья, но может предпринимать действия или решения на основании своих собственных наблюдений в соответствии с Правилами и может изменить решение судьи.   </a:t>
            </a:r>
          </a:p>
          <a:p>
            <a:pPr marL="0" indent="0" algn="just">
              <a:buNone/>
            </a:pPr>
            <a:r>
              <a:rPr lang="ru-RU" sz="2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Новый параграф: 125.5</a:t>
            </a:r>
            <a:r>
              <a:rPr lang="ru-RU" sz="2400" dirty="0" smtClean="0">
                <a:ea typeface="Open Sans" panose="020B0606030504020204" pitchFamily="34" charset="0"/>
                <a:cs typeface="Open Sans" panose="020B0606030504020204" pitchFamily="34" charset="0"/>
              </a:rPr>
              <a:t> соответствующий Рефери может вынести предупреждение или вывести из зоны соревнований (арена и сектора, </a:t>
            </a:r>
            <a:r>
              <a:rPr lang="ru-RU" sz="2400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Колл</a:t>
            </a:r>
            <a:r>
              <a:rPr lang="ru-RU" sz="2400" dirty="0" smtClean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400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Рум</a:t>
            </a:r>
            <a:r>
              <a:rPr lang="ru-RU" sz="2400" dirty="0" smtClean="0">
                <a:ea typeface="Open Sans" panose="020B0606030504020204" pitchFamily="34" charset="0"/>
                <a:cs typeface="Open Sans" panose="020B0606030504020204" pitchFamily="34" charset="0"/>
              </a:rPr>
              <a:t>, Разминочная зона, выделенные места для тренеров) любого человека, который ведет себя неподобающим образом (неспортивное поведение) или который оказывает спортсменам помощь, запрещенную правилами.</a:t>
            </a:r>
            <a:endParaRPr lang="en-US" sz="2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ru-RU" sz="2400" i="0" dirty="0" smtClean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98322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Судьи </a:t>
            </a:r>
            <a:r>
              <a:rPr lang="fr-CH" i="1" dirty="0" smtClean="0"/>
              <a:t> </a:t>
            </a:r>
            <a:r>
              <a:rPr lang="fr-CH" i="1" dirty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</a:t>
            </a:r>
            <a:r>
              <a:rPr lang="fr-CH" i="1" dirty="0"/>
              <a:t>126.2</a:t>
            </a:r>
            <a:r>
              <a:rPr lang="fr-CH" dirty="0"/>
              <a:t/>
            </a:r>
            <a:br>
              <a:rPr lang="fr-CH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510659" y="1861752"/>
            <a:ext cx="10814399" cy="4097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Добавлен новый пункт: </a:t>
            </a:r>
          </a:p>
          <a:p>
            <a:pPr marL="0" indent="0">
              <a:buNone/>
            </a:pPr>
            <a:endParaRPr lang="ru-RU" sz="2400" b="1" i="0" dirty="0" smtClean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algn="just">
              <a:buAutoNum type="arabicPeriod" startAt="2"/>
            </a:pP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Судьи могут пересмотреть любое первоначальное решение, принятое ими,  если это решение было принято ошибочно, и при условии, что новое решение еще применимо.  </a:t>
            </a:r>
          </a:p>
          <a:p>
            <a:pPr marL="0" indent="0" algn="just">
              <a:buNone/>
            </a:pPr>
            <a:r>
              <a:rPr lang="ru-RU" sz="24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В случае, если решение впоследствии было принято Рефери или Апелляционным жюри, то судьи передают всю необходимую информацию рефери.  </a:t>
            </a:r>
          </a:p>
        </p:txBody>
      </p:sp>
    </p:spTree>
    <p:extLst>
      <p:ext uri="{BB962C8B-B14F-4D97-AF65-F5344CB8AC3E}">
        <p14:creationId xmlns:p14="http://schemas.microsoft.com/office/powerpoint/2010/main" val="276417192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ВОЗРАСТ И ПОЛ СПОРТСМЕНОВ </a:t>
            </a:r>
            <a:r>
              <a:rPr lang="fr-CH" i="1" dirty="0" smtClean="0"/>
              <a:t>– </a:t>
            </a:r>
            <a:r>
              <a:rPr lang="ru-RU" i="1" dirty="0" smtClean="0"/>
              <a:t>ПРАВИЛО</a:t>
            </a:r>
            <a:r>
              <a:rPr lang="fr-CH" i="1" dirty="0" smtClean="0"/>
              <a:t> </a:t>
            </a:r>
            <a:r>
              <a:rPr lang="fr-CH" i="1" dirty="0"/>
              <a:t>141</a:t>
            </a:r>
            <a:br>
              <a:rPr lang="fr-CH" i="1" dirty="0"/>
            </a:b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431459" y="1231902"/>
            <a:ext cx="10814399" cy="52064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Изменено: </a:t>
            </a:r>
            <a:endParaRPr lang="en-GB" sz="2200" i="0" dirty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algn="just">
              <a:buAutoNum type="arabicPeriod" startAt="3"/>
            </a:pPr>
            <a:r>
              <a:rPr lang="ru-RU" sz="2200" dirty="0">
                <a:ea typeface="Open Sans" panose="020B0606030504020204" pitchFamily="34" charset="0"/>
                <a:cs typeface="Open Sans" panose="020B0606030504020204" pitchFamily="34" charset="0"/>
              </a:rPr>
              <a:t>С</a:t>
            </a:r>
            <a:r>
              <a:rPr lang="ru-RU" sz="22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оревнования, проводимые по данным правилам, подразделяются на:</a:t>
            </a:r>
          </a:p>
          <a:p>
            <a:pPr algn="just">
              <a:buFontTx/>
              <a:buChar char="-"/>
            </a:pPr>
            <a:r>
              <a:rPr lang="ru-RU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Соревнования среди мужчин</a:t>
            </a:r>
          </a:p>
          <a:p>
            <a:pPr algn="just">
              <a:buFontTx/>
              <a:buChar char="-"/>
            </a:pPr>
            <a:r>
              <a:rPr lang="ru-RU" sz="22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Соревнования среди женщин</a:t>
            </a:r>
          </a:p>
          <a:p>
            <a:pPr algn="just">
              <a:buFontTx/>
              <a:buChar char="-"/>
            </a:pPr>
            <a:r>
              <a:rPr lang="ru-RU" sz="2200" b="1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Универсальные соревнования (соотв</a:t>
            </a:r>
            <a:r>
              <a:rPr lang="ru-RU" sz="22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. изменения в Правиле 147)</a:t>
            </a:r>
            <a:endParaRPr lang="ru-RU" sz="2200" b="1" i="0" dirty="0" smtClean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200" i="0" u="sng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В случае проведения смешанных соревнований </a:t>
            </a:r>
            <a:r>
              <a:rPr lang="ru-RU" sz="22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(когда в одном соревновании принимают участие мужчины и женщины) вне стадиона или в исключительных случаях, указанных в Правиле 147, итоговая классификация и итоговые протоколы создаются отдельно для мужчин и для женщин.</a:t>
            </a:r>
          </a:p>
          <a:p>
            <a:pPr marL="0" indent="0" algn="just">
              <a:buNone/>
            </a:pPr>
            <a:r>
              <a:rPr lang="ru-RU" sz="2200" u="sng" dirty="0" smtClean="0">
                <a:ea typeface="Open Sans" panose="020B0606030504020204" pitchFamily="34" charset="0"/>
                <a:cs typeface="Open Sans" panose="020B0606030504020204" pitchFamily="34" charset="0"/>
              </a:rPr>
              <a:t>В случае проведения универсального соревнования </a:t>
            </a:r>
            <a:r>
              <a:rPr lang="ru-RU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(например, эстафетная команда, в которой часть этапов бегут мужчины, а часть этапов - женщины), итоговая классификация и итоговый протокол должен быть единым. </a:t>
            </a:r>
            <a:endParaRPr lang="ru-RU" sz="2200" i="0" dirty="0" smtClean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en-GB" sz="2200" b="1" dirty="0">
              <a:solidFill>
                <a:srgbClr val="751013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78637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459" y="505587"/>
            <a:ext cx="10972800" cy="872276"/>
          </a:xfrm>
        </p:spPr>
        <p:txBody>
          <a:bodyPr/>
          <a:lstStyle/>
          <a:p>
            <a:r>
              <a:rPr lang="ru-RU" i="1" dirty="0" smtClean="0"/>
              <a:t>ОДЕЖДА, ОБУВЬ И НОМЕРА СПОРТСМЕНОВ </a:t>
            </a:r>
            <a:r>
              <a:rPr lang="fr-CH" i="1" dirty="0" smtClean="0"/>
              <a:t>– </a:t>
            </a:r>
            <a:r>
              <a:rPr lang="ru-RU" i="1" dirty="0" smtClean="0"/>
              <a:t>ПРАВИЛО </a:t>
            </a:r>
            <a:r>
              <a:rPr lang="fr-CH" i="1" dirty="0" smtClean="0"/>
              <a:t> </a:t>
            </a:r>
            <a:r>
              <a:rPr lang="fr-CH" i="1" dirty="0"/>
              <a:t>143.2</a:t>
            </a:r>
            <a:br>
              <a:rPr lang="fr-CH" i="1" dirty="0"/>
            </a:b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510659" y="2073498"/>
            <a:ext cx="10814399" cy="46265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i="0" dirty="0" smtClean="0">
                <a:solidFill>
                  <a:srgbClr val="C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Изменено и добавлен новый параграф:</a:t>
            </a:r>
          </a:p>
          <a:p>
            <a:pPr marL="0" indent="0" algn="just">
              <a:buNone/>
            </a:pPr>
            <a:endParaRPr lang="ru-RU" sz="2000" b="1" i="0" dirty="0" smtClean="0">
              <a:solidFill>
                <a:srgbClr val="C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algn="just">
              <a:buAutoNum type="arabicPeriod" startAt="2"/>
            </a:pPr>
            <a:r>
              <a:rPr lang="ru-RU" sz="2000" i="0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Любая обувь разрешена, если она соответствует духу честной легкой атлетики</a:t>
            </a:r>
          </a:p>
          <a:p>
            <a:pPr marL="0" indent="0" algn="just">
              <a:buNone/>
            </a:pPr>
            <a:endParaRPr lang="ru-RU" sz="2000" b="1" i="1" dirty="0" smtClean="0">
              <a:solidFill>
                <a:schemeClr val="tx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000" b="1" i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Примечание (1): разрешена индивидуально изготовленная обувь для конкретного спортсмена  (в случае если изготовлена по Правилам)</a:t>
            </a:r>
            <a:endParaRPr lang="ru-RU" sz="2000" b="1" i="1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2000" b="1" i="1" dirty="0" smtClean="0">
                <a:solidFill>
                  <a:schemeClr val="tx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Примечание (2): если у ИААФ есть доказательства, что обувь на соревнованиях не соответствует правилам, то ИААФ может изъять обувь на исследование и в случае несоответствия запретить ее использование. </a:t>
            </a:r>
          </a:p>
        </p:txBody>
      </p:sp>
    </p:spTree>
    <p:extLst>
      <p:ext uri="{BB962C8B-B14F-4D97-AF65-F5344CB8AC3E}">
        <p14:creationId xmlns:p14="http://schemas.microsoft.com/office/powerpoint/2010/main" val="363837531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AAF Theme">
  <a:themeElements>
    <a:clrScheme name="IAFF COLOURS">
      <a:dk1>
        <a:srgbClr val="00030C"/>
      </a:dk1>
      <a:lt1>
        <a:sysClr val="window" lastClr="FFFFFF"/>
      </a:lt1>
      <a:dk2>
        <a:srgbClr val="B20C29"/>
      </a:dk2>
      <a:lt2>
        <a:srgbClr val="DD5E24"/>
      </a:lt2>
      <a:accent1>
        <a:srgbClr val="FBCA19"/>
      </a:accent1>
      <a:accent2>
        <a:srgbClr val="911826"/>
      </a:accent2>
      <a:accent3>
        <a:srgbClr val="272726"/>
      </a:accent3>
      <a:accent4>
        <a:srgbClr val="474746"/>
      </a:accent4>
      <a:accent5>
        <a:srgbClr val="777877"/>
      </a:accent5>
      <a:accent6>
        <a:srgbClr val="999A98"/>
      </a:accent6>
      <a:hlink>
        <a:srgbClr val="FDFCFB"/>
      </a:hlink>
      <a:folHlink>
        <a:srgbClr val="FFFFF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gradFill flip="none" rotWithShape="1">
            <a:gsLst>
              <a:gs pos="100000">
                <a:srgbClr val="C8092C"/>
              </a:gs>
              <a:gs pos="0">
                <a:srgbClr val="FBCA19"/>
              </a:gs>
            </a:gsLst>
            <a:lin ang="0" scaled="1"/>
            <a:tileRect/>
          </a:gra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IAAF Theme" id="{625EFD55-7625-44EF-85FF-0AD26391D009}" vid="{32AFA379-DB92-4A50-A892-77E7CCB67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IAAF Theme</Template>
  <TotalTime>4398</TotalTime>
  <Words>1526</Words>
  <Application>Microsoft Office PowerPoint</Application>
  <PresentationFormat>Произвольный</PresentationFormat>
  <Paragraphs>270</Paragraphs>
  <Slides>40</Slides>
  <Notes>39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IAAF Theme</vt:lpstr>
      <vt:lpstr>Основные ИЗМЕНЕНИЯ В ПРАВИЛАХ СОРЕВНОВАНИЙ  С 1 НОЯБРЯ 2017</vt:lpstr>
      <vt:lpstr>Новая книга правил соревнований иааф </vt:lpstr>
      <vt:lpstr>Изменения в правиле 100 </vt:lpstr>
      <vt:lpstr>ТЕХНИЧЕСКИЕ ДЕЛЕГАТЫ– ПРАВИЛО 112(a),(b),(g)</vt:lpstr>
      <vt:lpstr>МЕНЕДЖЕР ПО ПРЕЗЕНТАЦИИ СОРЕВНОВАНИЙ – ПРАВИЛО  124 </vt:lpstr>
      <vt:lpstr>РЕФЕРИ  – ПРАВИЛО 125</vt:lpstr>
      <vt:lpstr>Судьи  – правило 126.2 </vt:lpstr>
      <vt:lpstr>ВОЗРАСТ И ПОЛ СПОРТСМЕНОВ – ПРАВИЛО 141 </vt:lpstr>
      <vt:lpstr>ОДЕЖДА, ОБУВЬ И НОМЕРА СПОРТСМЕНОВ – ПРАВИЛО  143.2 </vt:lpstr>
      <vt:lpstr>ОДЕЖДА, ОБУВЬ И НОМЕРА СПОРТСМЕНОВ – ПРАВИЛО  143.7 </vt:lpstr>
      <vt:lpstr>ПОМОЩЬ СПОРТСМЕНАМ -– ПРАВИЛО 144.3 </vt:lpstr>
      <vt:lpstr>ПРОТЕСТЫ И АПЕЛЛЯЦИИ– ПРАВИЛО 146.4 (c) </vt:lpstr>
      <vt:lpstr>ИЗМЕРЕНИЯ ДОРОЖКИ – ПРАВИЛО  160.1 </vt:lpstr>
      <vt:lpstr>СТАРТ – ПРАВИЛО 162.2 (c) </vt:lpstr>
      <vt:lpstr>СТАРТ– ПРАВИЛО  162.5 (C) </vt:lpstr>
      <vt:lpstr>СТАРТ  – ПРАВИЛО  162.5 </vt:lpstr>
      <vt:lpstr>СТАРТ– ПРАВИЛО  162.7  </vt:lpstr>
      <vt:lpstr>СТАРТ – ПРАВИЛО 162.10 </vt:lpstr>
      <vt:lpstr>Бег – правило 163.2 </vt:lpstr>
      <vt:lpstr>Бег – правило  163.15 </vt:lpstr>
      <vt:lpstr>Жеребьевки и квалификации в беговых видах – правило 166 </vt:lpstr>
      <vt:lpstr>Бег с барьерами – правило 168.5,6 </vt:lpstr>
      <vt:lpstr>Бег с барьерами – правило 168.7 </vt:lpstr>
      <vt:lpstr>Эстафеты– правило 170.3 </vt:lpstr>
      <vt:lpstr>Эстафеты – правило 170.8 </vt:lpstr>
      <vt:lpstr>эстафеты – правило 170.17 </vt:lpstr>
      <vt:lpstr>Технические виды – правило 180.5 </vt:lpstr>
      <vt:lpstr>Технические виды – правило 180.17, 18 </vt:lpstr>
      <vt:lpstr>Технические виды – правило 180.17, 18  </vt:lpstr>
      <vt:lpstr>Технические виды – правило 180.19 </vt:lpstr>
      <vt:lpstr>Технические виды – правило 187.14 </vt:lpstr>
      <vt:lpstr>Метания – правило 187.15 </vt:lpstr>
      <vt:lpstr>Сетка для диска– правило 190.3 </vt:lpstr>
      <vt:lpstr>Многоборья – правило 200.12 </vt:lpstr>
      <vt:lpstr>Спортивная ходьба – правило 230.7 (c) </vt:lpstr>
      <vt:lpstr>Кросс – правило 250.5 </vt:lpstr>
      <vt:lpstr>Кросс – правило 250.8 </vt:lpstr>
      <vt:lpstr>ГОРНЫЙ БЕГ  – ПРАВИЛО 251 </vt:lpstr>
      <vt:lpstr>Виды, в которых признаются мировые рекорды, – правило 261 </vt:lpstr>
      <vt:lpstr>СПАСИБО !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 título de diapositivo</dc:title>
  <dc:creator>Anjos</dc:creator>
  <cp:lastModifiedBy>Elena</cp:lastModifiedBy>
  <cp:revision>1677</cp:revision>
  <cp:lastPrinted>2017-10-24T10:35:14Z</cp:lastPrinted>
  <dcterms:created xsi:type="dcterms:W3CDTF">2000-11-02T19:59:55Z</dcterms:created>
  <dcterms:modified xsi:type="dcterms:W3CDTF">2017-11-10T13:47:31Z</dcterms:modified>
</cp:coreProperties>
</file>