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8.xml" ContentType="application/vnd.openxmlformats-officedocument.presentationml.notesSl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9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10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notesSlides/notesSlide11.xml" ContentType="application/vnd.openxmlformats-officedocument.presentationml.notesSlide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notesSlides/notesSlide12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notesSlides/notesSlide13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14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notesSlides/notesSlide15.xml" ContentType="application/vnd.openxmlformats-officedocument.presentationml.notesSl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notesSlides/notesSlide16.xml" ContentType="application/vnd.openxmlformats-officedocument.presentationml.notesSlide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3" r:id="rId2"/>
    <p:sldMasterId id="2147483870" r:id="rId3"/>
    <p:sldMasterId id="2147484180" r:id="rId4"/>
    <p:sldMasterId id="2147484193" r:id="rId5"/>
  </p:sldMasterIdLst>
  <p:notesMasterIdLst>
    <p:notesMasterId r:id="rId40"/>
  </p:notesMasterIdLst>
  <p:sldIdLst>
    <p:sldId id="300" r:id="rId6"/>
    <p:sldId id="334" r:id="rId7"/>
    <p:sldId id="339" r:id="rId8"/>
    <p:sldId id="340" r:id="rId9"/>
    <p:sldId id="317" r:id="rId10"/>
    <p:sldId id="309" r:id="rId11"/>
    <p:sldId id="341" r:id="rId12"/>
    <p:sldId id="335" r:id="rId13"/>
    <p:sldId id="298" r:id="rId14"/>
    <p:sldId id="333" r:id="rId15"/>
    <p:sldId id="320" r:id="rId16"/>
    <p:sldId id="327" r:id="rId17"/>
    <p:sldId id="346" r:id="rId18"/>
    <p:sldId id="326" r:id="rId19"/>
    <p:sldId id="347" r:id="rId20"/>
    <p:sldId id="314" r:id="rId21"/>
    <p:sldId id="331" r:id="rId22"/>
    <p:sldId id="306" r:id="rId23"/>
    <p:sldId id="348" r:id="rId24"/>
    <p:sldId id="361" r:id="rId25"/>
    <p:sldId id="362" r:id="rId26"/>
    <p:sldId id="360" r:id="rId27"/>
    <p:sldId id="363" r:id="rId28"/>
    <p:sldId id="349" r:id="rId29"/>
    <p:sldId id="350" r:id="rId30"/>
    <p:sldId id="351" r:id="rId31"/>
    <p:sldId id="352" r:id="rId32"/>
    <p:sldId id="353" r:id="rId33"/>
    <p:sldId id="354" r:id="rId34"/>
    <p:sldId id="355" r:id="rId35"/>
    <p:sldId id="356" r:id="rId36"/>
    <p:sldId id="357" r:id="rId37"/>
    <p:sldId id="358" r:id="rId38"/>
    <p:sldId id="359" r:id="rId39"/>
  </p:sldIdLst>
  <p:sldSz cx="12193588" cy="6858000"/>
  <p:notesSz cx="6761163" cy="99425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pitchFamily="32" charset="0"/>
        <a:cs typeface="DejaVu Sans" pitchFamily="32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pitchFamily="32" charset="0"/>
        <a:cs typeface="DejaVu Sans" pitchFamily="32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pitchFamily="32" charset="0"/>
        <a:cs typeface="DejaVu Sans" pitchFamily="32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pitchFamily="32" charset="0"/>
        <a:cs typeface="DejaVu Sans" pitchFamily="32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DejaVu Sans" pitchFamily="32" charset="0"/>
        <a:cs typeface="DejaVu Sans" pitchFamily="32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2" charset="0"/>
        <a:cs typeface="DejaVu Sans" pitchFamily="32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2" charset="0"/>
        <a:cs typeface="DejaVu Sans" pitchFamily="32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2" charset="0"/>
        <a:cs typeface="DejaVu Sans" pitchFamily="32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DejaVu Sans" pitchFamily="32" charset="0"/>
        <a:cs typeface="DejaVu Sans" pitchFamily="3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6D1F8"/>
    <a:srgbClr val="CCECFF"/>
    <a:srgbClr val="CCFFFF"/>
    <a:srgbClr val="7AEAF6"/>
    <a:srgbClr val="B9DF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 autoAdjust="0"/>
  </p:normalViewPr>
  <p:slideViewPr>
    <p:cSldViewPr>
      <p:cViewPr>
        <p:scale>
          <a:sx n="92" d="100"/>
          <a:sy n="92" d="100"/>
        </p:scale>
        <p:origin x="-312" y="-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322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8"/>
        <p:guide pos="1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053;&#1072;&#1090;&#1072;&#1083;&#1100;&#1103;\&#1053;&#1077;&#1074;&#1077;&#1081;&#1082;&#1080;&#1085;&#1086;&#1081;\&#1044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latin typeface="Georgia" pitchFamily="18" charset="0"/>
              </a:rPr>
              <a:t>2017</a:t>
            </a:r>
          </a:p>
        </c:rich>
      </c:tx>
      <c:layout>
        <c:manualLayout>
          <c:xMode val="edge"/>
          <c:yMode val="edge"/>
          <c:x val="0.37641747516490209"/>
          <c:y val="0.7210674248227791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2013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270145665450695"/>
          <c:y val="0.7369531758695706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2016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9721131250222708"/>
          <c:y val="0.7764861443966498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2017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1184033245844281"/>
          <c:y val="0.763888888888892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2014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6452823533817202"/>
          <c:y val="0.7295617695285562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2015 г.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33209241424794367"/>
          <c:y val="0.7883568492389734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1111111111111241E-2"/>
          <c:y val="4.8791921843103568E-2"/>
          <c:w val="0.88333333333333364"/>
          <c:h val="0.70785615339749264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/>
          <p:cNvSpPr>
            <a:spLocks noChangeArrowheads="1"/>
          </p:cNvSpPr>
          <p:nvPr/>
        </p:nvSpPr>
        <p:spPr bwMode="auto">
          <a:xfrm>
            <a:off x="0" y="0"/>
            <a:ext cx="6761163" cy="99425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75" tIns="41837" rIns="83675" bIns="41837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68263" y="755650"/>
            <a:ext cx="6621462" cy="372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8195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6275" y="4722813"/>
            <a:ext cx="5405438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8196" name="Rectangle 4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321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11113" algn="l"/>
                <a:tab pos="822226" algn="l"/>
                <a:tab pos="1233338" algn="l"/>
                <a:tab pos="1644451" algn="l"/>
                <a:tab pos="2055564" algn="l"/>
                <a:tab pos="2466677" algn="l"/>
                <a:tab pos="287779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7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25875" y="0"/>
            <a:ext cx="29321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411113" algn="l"/>
                <a:tab pos="822226" algn="l"/>
                <a:tab pos="1233338" algn="l"/>
                <a:tab pos="1644451" algn="l"/>
                <a:tab pos="2055564" algn="l"/>
                <a:tab pos="2466677" algn="l"/>
                <a:tab pos="287779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8" name="Rectangle 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444038"/>
            <a:ext cx="29321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411113" algn="l"/>
                <a:tab pos="822226" algn="l"/>
                <a:tab pos="1233338" algn="l"/>
                <a:tab pos="1644451" algn="l"/>
                <a:tab pos="2055564" algn="l"/>
                <a:tab pos="2466677" algn="l"/>
                <a:tab pos="2877790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199" name="Rectangle 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25875" y="9444038"/>
            <a:ext cx="29321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16194438-DD50-4FFD-8D1B-891EE36F48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0697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Times New Roman" pitchFamily="16" charset="0"/>
            </a:endParaRPr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fld id="{42A5EB15-A2A4-4887-A319-C68E54F156CE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/>
              <a:t>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Times New Roman" pitchFamily="16" charset="0"/>
            </a:endParaRPr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fld id="{DDE74403-46F2-4395-B279-B1F3356760B6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/>
              <a:t>9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499261" indent="-227206" defTabSz="446522" eaLnBrk="0" fontAlgn="base" hangingPunct="0">
              <a:spcBef>
                <a:spcPct val="0"/>
              </a:spcBef>
              <a:spcAft>
                <a:spcPct val="0"/>
              </a:spcAft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53672" indent="-227206" defTabSz="446522" eaLnBrk="0" fontAlgn="base" hangingPunct="0">
              <a:spcBef>
                <a:spcPct val="0"/>
              </a:spcBef>
              <a:spcAft>
                <a:spcPct val="0"/>
              </a:spcAft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08083" indent="-227206" defTabSz="446522" eaLnBrk="0" fontAlgn="base" hangingPunct="0">
              <a:spcBef>
                <a:spcPct val="0"/>
              </a:spcBef>
              <a:spcAft>
                <a:spcPct val="0"/>
              </a:spcAft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62494" indent="-227206" defTabSz="446522" eaLnBrk="0" fontAlgn="base" hangingPunct="0">
              <a:spcBef>
                <a:spcPct val="0"/>
              </a:spcBef>
              <a:spcAft>
                <a:spcPct val="0"/>
              </a:spcAft>
              <a:tabLst>
                <a:tab pos="410232" algn="l"/>
                <a:tab pos="822043" algn="l"/>
                <a:tab pos="1232275" algn="l"/>
                <a:tab pos="1644085" algn="l"/>
                <a:tab pos="2054317" algn="l"/>
                <a:tab pos="2466127" algn="l"/>
                <a:tab pos="2876360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fld id="{BDE97363-3006-4E8E-9F12-6BD64A76BDAF}" type="slidenum">
              <a:rPr lang="ru-RU" altLang="ru-RU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1" y="0"/>
            <a:ext cx="2932967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>
              <a:buSzPct val="100000"/>
            </a:pPr>
            <a:r>
              <a:rPr lang="ru-RU" altLang="ru-RU"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t>&lt;верхний колонтитул&gt;</a:t>
            </a: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3826632" y="0"/>
            <a:ext cx="2932967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SzPct val="100000"/>
            </a:pPr>
            <a:r>
              <a:rPr lang="ru-RU" altLang="ru-RU"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t>&lt;дата/время&gt;</a:t>
            </a:r>
          </a:p>
        </p:txBody>
      </p:sp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1" y="9444277"/>
            <a:ext cx="2932967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eaLnBrk="1">
              <a:buSzPct val="100000"/>
            </a:pPr>
            <a:r>
              <a:rPr lang="ru-RU" altLang="ru-RU"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t>&lt;нижний колонтитул&gt;</a:t>
            </a:r>
          </a:p>
        </p:txBody>
      </p:sp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3826632" y="9444277"/>
            <a:ext cx="2932967" cy="49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eaLnBrk="1">
              <a:buSzPct val="100000"/>
            </a:pPr>
            <a:fld id="{9ED1BCD8-12B0-46AF-9112-6C8EF177FDFD}" type="slidenum">
              <a:rPr lang="ru-RU" altLang="ru-RU" sz="1300">
                <a:solidFill>
                  <a:srgbClr val="000000"/>
                </a:solidFill>
                <a:latin typeface="Times New Roman" pitchFamily="16" charset="0"/>
                <a:ea typeface="Microsoft YaHei" charset="-122"/>
              </a:rPr>
              <a:pPr algn="r" eaLnBrk="1">
                <a:buSzPct val="100000"/>
              </a:pPr>
              <a:t>13</a:t>
            </a:fld>
            <a:endParaRPr lang="ru-RU" altLang="ru-RU" sz="1300">
              <a:solidFill>
                <a:srgbClr val="000000"/>
              </a:solidFill>
              <a:latin typeface="Times New Roman" pitchFamily="16" charset="0"/>
              <a:ea typeface="Microsoft YaHei" charset="-122"/>
            </a:endParaRPr>
          </a:p>
        </p:txBody>
      </p:sp>
      <p:sp>
        <p:nvSpPr>
          <p:cNvPr id="26631" name="Rectangle 5"/>
          <p:cNvSpPr>
            <a:spLocks noChangeArrowheads="1" noTextEdit="1"/>
          </p:cNvSpPr>
          <p:nvPr>
            <p:ph type="sldImg"/>
          </p:nvPr>
        </p:nvSpPr>
        <p:spPr>
          <a:xfrm>
            <a:off x="65088" y="755650"/>
            <a:ext cx="6629400" cy="37290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32" name="Rectangle 6"/>
          <p:cNvSpPr>
            <a:spLocks noChangeArrowheads="1"/>
          </p:cNvSpPr>
          <p:nvPr>
            <p:ph type="body" idx="1"/>
          </p:nvPr>
        </p:nvSpPr>
        <p:spPr>
          <a:xfrm>
            <a:off x="676117" y="4722138"/>
            <a:ext cx="5408930" cy="447460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675" tIns="41837" rIns="83675" bIns="41837" anchor="ctr"/>
          <a:lstStyle/>
          <a:p>
            <a:endParaRPr lang="ru-RU" altLang="ru-RU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>
              <a:latin typeface="Times New Roman" pitchFamily="16" charset="0"/>
            </a:endParaRP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09575" algn="l"/>
                <a:tab pos="820738" algn="l"/>
                <a:tab pos="1231900" algn="l"/>
                <a:tab pos="1643063" algn="l"/>
                <a:tab pos="2054225" algn="l"/>
                <a:tab pos="2465388" algn="l"/>
                <a:tab pos="2874963" algn="l"/>
              </a:tabLs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fld id="{26EDFA7A-05B8-4925-B075-7FCD9A2A5B75}" type="slidenum">
              <a:rPr lang="ru-RU" altLang="ru-RU" smtClean="0">
                <a:solidFill>
                  <a:srgbClr val="000000"/>
                </a:solidFill>
                <a:latin typeface="Times New Roman" pitchFamily="16" charset="0"/>
                <a:cs typeface="Segoe UI" charset="0"/>
              </a:rPr>
              <a:pPr/>
              <a:t>18</a:t>
            </a:fld>
            <a:endParaRPr lang="ru-RU" altLang="ru-RU" smtClean="0">
              <a:solidFill>
                <a:srgbClr val="000000"/>
              </a:solidFill>
              <a:latin typeface="Times New Roman" pitchFamily="16" charset="0"/>
              <a:cs typeface="Segoe U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438" y="744538"/>
            <a:ext cx="6629400" cy="3729037"/>
          </a:xfrm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2365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30770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6026" y="273050"/>
            <a:ext cx="2741613" cy="5303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73050"/>
            <a:ext cx="8074025" cy="5303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994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70053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94258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352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408613" cy="397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08612" cy="397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2493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3516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82025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2891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90841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4011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1554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3215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7613" y="273051"/>
            <a:ext cx="2741612" cy="53054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1" y="273051"/>
            <a:ext cx="8075613" cy="53054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9372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0" y="-7938"/>
            <a:ext cx="12193588" cy="6865938"/>
            <a:chOff x="0" y="-8467"/>
            <a:chExt cx="12192000" cy="6866467"/>
          </a:xfrm>
        </p:grpSpPr>
        <p:sp>
          <p:nvSpPr>
            <p:cNvPr id="5" name="Freeform 14"/>
            <p:cNvSpPr/>
            <p:nvPr/>
          </p:nvSpPr>
          <p:spPr>
            <a:xfrm>
              <a:off x="0" y="-8467"/>
              <a:ext cx="863488" cy="569797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6" name="Straight Connector 18"/>
            <p:cNvCxnSpPr/>
            <p:nvPr/>
          </p:nvCxnSpPr>
          <p:spPr>
            <a:xfrm>
              <a:off x="9371379" y="-528"/>
              <a:ext cx="1219041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9"/>
            <p:cNvCxnSpPr/>
            <p:nvPr/>
          </p:nvCxnSpPr>
          <p:spPr>
            <a:xfrm flipH="1">
              <a:off x="7425358" y="3681168"/>
              <a:ext cx="4763468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23"/>
            <p:cNvSpPr/>
            <p:nvPr/>
          </p:nvSpPr>
          <p:spPr>
            <a:xfrm>
              <a:off x="9180904" y="-8467"/>
              <a:ext cx="3007921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25"/>
            <p:cNvSpPr/>
            <p:nvPr/>
          </p:nvSpPr>
          <p:spPr>
            <a:xfrm>
              <a:off x="9603124" y="-8467"/>
              <a:ext cx="2588876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Isosceles Triangle 22"/>
            <p:cNvSpPr/>
            <p:nvPr/>
          </p:nvSpPr>
          <p:spPr>
            <a:xfrm>
              <a:off x="8931700" y="3047706"/>
              <a:ext cx="3260300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7"/>
            <p:cNvSpPr/>
            <p:nvPr/>
          </p:nvSpPr>
          <p:spPr>
            <a:xfrm>
              <a:off x="9334872" y="-8467"/>
              <a:ext cx="285395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8"/>
            <p:cNvSpPr/>
            <p:nvPr/>
          </p:nvSpPr>
          <p:spPr>
            <a:xfrm>
              <a:off x="10898355" y="-8467"/>
              <a:ext cx="129047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9"/>
            <p:cNvSpPr/>
            <p:nvPr/>
          </p:nvSpPr>
          <p:spPr>
            <a:xfrm>
              <a:off x="10939625" y="-8467"/>
              <a:ext cx="1249200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26"/>
            <p:cNvSpPr/>
            <p:nvPr/>
          </p:nvSpPr>
          <p:spPr>
            <a:xfrm>
              <a:off x="10371374" y="3589086"/>
              <a:ext cx="1817451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263" y="2404534"/>
            <a:ext cx="7767948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263" y="4050835"/>
            <a:ext cx="7767948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8746ECE6-4380-4E5E-B55A-75CC617CD288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D07CD9E2-71B6-4ECB-BBC0-7AD2E0549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6765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A3DF9056-C4A7-4C30-B52D-A2174104797E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DF1F2168-EC24-4228-A67F-B4B957F86E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878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23" y="2700870"/>
            <a:ext cx="859778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423" y="4527448"/>
            <a:ext cx="859778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9CE231DB-A5A2-45C2-B5B9-EA3B96924435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9ACB263C-EE70-4993-8836-7F1A2E962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740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424" y="2160589"/>
            <a:ext cx="4184580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634" y="2160590"/>
            <a:ext cx="4184579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953159BF-01B1-4053-8A10-0CD660341EC4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74390FC3-B321-4406-9236-AD4CEB62C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83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35" y="2160983"/>
            <a:ext cx="4186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835" y="2737248"/>
            <a:ext cx="4186168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047" y="2160983"/>
            <a:ext cx="41861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047" y="2737248"/>
            <a:ext cx="418616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3CAE0629-0DEC-4156-8264-A32DF242830D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13AE29D9-2523-4A01-8D32-BC9CF6CD3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2350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22" y="609600"/>
            <a:ext cx="859778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B1FA5E21-818D-4DFA-8A9C-107196F55B62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68459A34-5B36-4128-A93F-284887062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85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FF73DD63-40F5-4CEB-97A8-D81EF1C7AE1C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375FB5B9-F587-4E76-BCB7-21B3FA7D3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8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9483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22" y="1498604"/>
            <a:ext cx="3855030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082" y="514925"/>
            <a:ext cx="4514129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422" y="2777069"/>
            <a:ext cx="3855030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2E377397-FFB1-4869-82D6-0FA957123C88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EC3BF266-0E43-4D4F-80A3-0F4BA52E6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25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24" y="4800600"/>
            <a:ext cx="859778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422" y="609600"/>
            <a:ext cx="859778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424" y="5367338"/>
            <a:ext cx="859778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90E7779C-0CAC-492E-9881-21B9E272C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111E0140-3015-4028-A857-0EE6ED8579B0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18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23" y="609600"/>
            <a:ext cx="859778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423" y="4470400"/>
            <a:ext cx="859778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5586E05F-D08D-48EB-8D5F-506E360FF2CC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756898C7-F690-43F5-8B7A-3DAFFBAB1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910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defTabSz="914400" eaLnBrk="1" hangingPunct="1">
              <a:defRPr/>
            </a:pPr>
            <a:r>
              <a:rPr lang="en-US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4763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defTabSz="914400" eaLnBrk="1" hangingPunct="1">
              <a:defRPr/>
            </a:pPr>
            <a:r>
              <a:rPr lang="en-US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55" y="609600"/>
            <a:ext cx="8095188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318" y="3632200"/>
            <a:ext cx="722546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423" y="4470400"/>
            <a:ext cx="859778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8D084AE7-299A-4B53-82B1-C583CB687C4C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EFD50ADD-7D3A-4BA3-BA88-3810F0321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5881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423" y="1931988"/>
            <a:ext cx="859778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423" y="4527448"/>
            <a:ext cx="859778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EB0C070E-9C4E-4226-B07E-3C7579436B42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DE79FEAE-FC46-49DC-A3C8-E49A8E609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262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338" y="790575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defTabSz="914400" eaLnBrk="1" hangingPunct="1">
              <a:defRPr/>
            </a:pPr>
            <a:r>
              <a:rPr lang="en-US" sz="8000" smtClean="0">
                <a:solidFill>
                  <a:srgbClr val="9FE0F5"/>
                </a:solidFill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894763" y="2886075"/>
            <a:ext cx="6096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defTabSz="914400" eaLnBrk="1" hangingPunct="1">
              <a:defRPr/>
            </a:pPr>
            <a:r>
              <a:rPr lang="en-US" sz="8000" smtClean="0">
                <a:solidFill>
                  <a:srgbClr val="9FE0F5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455" y="609600"/>
            <a:ext cx="8095188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422" y="4013200"/>
            <a:ext cx="859778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423" y="4527448"/>
            <a:ext cx="859778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C145CFC0-D584-4CCD-9653-93A1830019AB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C53A6474-1C1D-4224-ACE5-AF3775D09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505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90" y="609600"/>
            <a:ext cx="858932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422" y="4013200"/>
            <a:ext cx="859778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423" y="4527448"/>
            <a:ext cx="859778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05A39DAE-9CE1-44DB-B320-9DF79B5C18F1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6D7FBBC4-F4E4-491E-A5D0-0B3A62D2D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3027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1BC510E8-B62D-4CC9-AE40-F533B9B2D2C5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13A14790-CF2E-4D06-9B30-1C0974597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639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8712" y="609601"/>
            <a:ext cx="130491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423" y="609600"/>
            <a:ext cx="706107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B1368720-BBA9-4953-AD4E-FF1C7A5D48E6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fld id="{45920565-658F-4D20-AC53-38C54B59A5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746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57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1" y="1604965"/>
            <a:ext cx="5407025" cy="3971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9026" y="1604965"/>
            <a:ext cx="5408613" cy="39719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22710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609559" y="1604520"/>
            <a:ext cx="10973869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8227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609559" y="1604520"/>
            <a:ext cx="1097386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8362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609561" y="1604520"/>
            <a:ext cx="535497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6232773" y="1604520"/>
            <a:ext cx="535497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24094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3248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609559" y="273600"/>
            <a:ext cx="10973869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70475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561" y="160452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6232773" y="1604520"/>
            <a:ext cx="535497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609561" y="368208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902048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609561" y="1604520"/>
            <a:ext cx="5354977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32773" y="160452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6232773" y="368208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9786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561" y="160452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2773" y="160452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559" y="3682080"/>
            <a:ext cx="1097386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42132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609559" y="1604520"/>
            <a:ext cx="1097386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09559" y="3682080"/>
            <a:ext cx="10973869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1850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561" y="160452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2773" y="160452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561" y="368208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6232773" y="3682080"/>
            <a:ext cx="5354977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324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080341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609559" y="1604520"/>
            <a:ext cx="35335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20203" y="1604520"/>
            <a:ext cx="35335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030846" y="1604520"/>
            <a:ext cx="35335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09559" y="3682080"/>
            <a:ext cx="35335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4320203" y="3682080"/>
            <a:ext cx="35335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8030846" y="3682080"/>
            <a:ext cx="35335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6619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09499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80628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685722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08612" cy="39735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74179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90447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7289894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9261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379375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3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292408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19918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7613" y="273050"/>
            <a:ext cx="2741612" cy="53054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5613" cy="53054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64985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559" y="221040"/>
            <a:ext cx="10973869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subTitle"/>
          </p:nvPr>
        </p:nvSpPr>
        <p:spPr>
          <a:xfrm>
            <a:off x="609559" y="1604520"/>
            <a:ext cx="10973869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1731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25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6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427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4055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0" y="1557338"/>
            <a:ext cx="12192000" cy="4618037"/>
          </a:xfrm>
          <a:prstGeom prst="rect">
            <a:avLst/>
          </a:prstGeom>
          <a:solidFill>
            <a:srgbClr val="FFFFFF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2"/>
            <a:ext cx="109680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5"/>
            <a:ext cx="10968038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000000"/>
          </a:solidFill>
          <a:latin typeface="+mj-lt"/>
          <a:ea typeface="DejaVu Sans" pitchFamily="32" charset="0"/>
          <a:cs typeface="+mj-cs"/>
        </a:defRPr>
      </a:lvl1pPr>
      <a:lvl2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2pPr>
      <a:lvl3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3pPr>
      <a:lvl4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4pPr>
      <a:lvl5pPr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5pPr>
      <a:lvl6pPr marL="25146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pitchFamily="32" charset="0"/>
        </a:defRPr>
      </a:lvl6pPr>
      <a:lvl7pPr marL="29718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pitchFamily="32" charset="0"/>
        </a:defRPr>
      </a:lvl7pPr>
      <a:lvl8pPr marL="34290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pitchFamily="32" charset="0"/>
        </a:defRPr>
      </a:lvl8pPr>
      <a:lvl9pPr marL="3886200" indent="-228600" algn="l" defTabSz="449263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DejaVu Sans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DejaVu Sans" pitchFamily="32" charset="0"/>
          <a:cs typeface="+mn-cs"/>
        </a:defRPr>
      </a:lvl1pPr>
      <a:lvl2pPr marL="742950" indent="-28575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kern="1200">
          <a:solidFill>
            <a:srgbClr val="000000"/>
          </a:solidFill>
          <a:latin typeface="+mn-lt"/>
          <a:ea typeface="DejaVu Sans" pitchFamily="32" charset="0"/>
          <a:cs typeface="+mn-cs"/>
        </a:defRPr>
      </a:lvl2pPr>
      <a:lvl3pPr marL="11430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DejaVu Sans" pitchFamily="32" charset="0"/>
          <a:cs typeface="+mn-cs"/>
        </a:defRPr>
      </a:lvl3pPr>
      <a:lvl4pPr marL="16002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DejaVu Sans" pitchFamily="32" charset="0"/>
          <a:cs typeface="+mn-cs"/>
        </a:defRPr>
      </a:lvl4pPr>
      <a:lvl5pPr marL="2057400" indent="-228600" algn="l" defTabSz="44926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DejaVu Sans" pitchFamily="3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1557338"/>
            <a:ext cx="12192000" cy="4618037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96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9625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6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FFFFFF"/>
          </a:solidFill>
          <a:latin typeface="+mj-lt"/>
          <a:ea typeface="DejaVu Sans" pitchFamily="32" charset="0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84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DejaVu Sans" pitchFamily="32" charset="0"/>
          <a:cs typeface="+mn-cs"/>
        </a:defRPr>
      </a:lvl1pPr>
      <a:lvl2pPr marL="742950" indent="-285750" algn="l" defTabSz="449263" rtl="0" eaLnBrk="0" fontAlgn="base" hangingPunct="0">
        <a:lnSpc>
          <a:spcPct val="84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DejaVu Sans" pitchFamily="32" charset="0"/>
          <a:cs typeface="+mn-cs"/>
        </a:defRPr>
      </a:lvl2pPr>
      <a:lvl3pPr marL="1143000" indent="-228600" algn="l" defTabSz="449263" rtl="0" eaLnBrk="0" fontAlgn="base" hangingPunct="0">
        <a:lnSpc>
          <a:spcPct val="8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DejaVu Sans" pitchFamily="32" charset="0"/>
          <a:cs typeface="+mn-cs"/>
        </a:defRPr>
      </a:lvl3pPr>
      <a:lvl4pPr marL="1600200" indent="-228600" algn="l" defTabSz="449263" rtl="0" eaLnBrk="0" fontAlgn="base" hangingPunct="0">
        <a:lnSpc>
          <a:spcPct val="84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DejaVu Sans" pitchFamily="32" charset="0"/>
          <a:cs typeface="+mn-cs"/>
        </a:defRPr>
      </a:lvl4pPr>
      <a:lvl5pPr marL="2057400" indent="-228600" algn="l" defTabSz="449263" rtl="0" eaLnBrk="0" fontAlgn="base" hangingPunct="0">
        <a:lnSpc>
          <a:spcPct val="8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DejaVu Sans" pitchFamily="3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3"/>
          <p:cNvGrpSpPr>
            <a:grpSpLocks/>
          </p:cNvGrpSpPr>
          <p:nvPr/>
        </p:nvGrpSpPr>
        <p:grpSpPr bwMode="auto">
          <a:xfrm>
            <a:off x="0" y="-7938"/>
            <a:ext cx="12193588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379" y="-528"/>
              <a:ext cx="1219041" cy="685852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358" y="3681168"/>
              <a:ext cx="4763468" cy="3176832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0904" y="-8467"/>
              <a:ext cx="3007921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124" y="-8467"/>
              <a:ext cx="2588876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1700" y="3047706"/>
              <a:ext cx="3260300" cy="381029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872" y="-8467"/>
              <a:ext cx="2853953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355" y="-8467"/>
              <a:ext cx="1290470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625" y="-8467"/>
              <a:ext cx="1249200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374" y="3589086"/>
              <a:ext cx="1817451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2981"/>
              <a:ext cx="449204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90"/>
            <a:ext cx="8597900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4" y="6042027"/>
            <a:ext cx="912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F399721E-119B-4AE0-9B52-9C8ABC32E4B8}" type="datetimeFigureOut">
              <a:rPr lang="ru-RU"/>
              <a:pPr>
                <a:defRPr/>
              </a:pPr>
              <a:t>03.10.2019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7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1551" y="6042027"/>
            <a:ext cx="6842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5FCBEF"/>
                </a:solidFill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fld id="{E740EB6E-731D-4CFF-BF1E-A689938D0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  <p:sldLayoutId id="2147484175" r:id="rId13"/>
    <p:sldLayoutId id="2147484176" r:id="rId14"/>
    <p:sldLayoutId id="2147484177" r:id="rId15"/>
    <p:sldLayoutId id="2147484178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1557360"/>
            <a:ext cx="12193348" cy="461772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609559" y="273600"/>
            <a:ext cx="10973869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09559" y="1604520"/>
            <a:ext cx="10973869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177063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  <p:sldLayoutId id="214748419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0" y="1557338"/>
            <a:ext cx="12192000" cy="4618037"/>
          </a:xfrm>
          <a:prstGeom prst="rect">
            <a:avLst/>
          </a:prstGeom>
          <a:solidFill>
            <a:srgbClr val="FFFFFF">
              <a:alpha val="4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69625" cy="114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заглавия щёлкните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69625" cy="397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68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щёлкните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97347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kern="1200">
          <a:solidFill>
            <a:srgbClr val="FFFFFF"/>
          </a:solidFill>
          <a:latin typeface="+mj-lt"/>
          <a:ea typeface="DejaVu Sans" pitchFamily="32" charset="0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FF"/>
          </a:solidFill>
          <a:latin typeface="Arial" panose="020B0604020202020204" pitchFamily="34" charset="0"/>
          <a:ea typeface="DejaVu Sans" pitchFamily="32" charset="0"/>
          <a:cs typeface="DejaVu Sans" pitchFamily="32" charset="0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FFFFFF"/>
          </a:solidFill>
          <a:latin typeface="Arial" panose="020B0604020202020204" pitchFamily="34" charset="0"/>
          <a:cs typeface="DejaVu Sans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84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kern="1200">
          <a:solidFill>
            <a:srgbClr val="000000"/>
          </a:solidFill>
          <a:latin typeface="+mn-lt"/>
          <a:ea typeface="DejaVu Sans" pitchFamily="32" charset="0"/>
          <a:cs typeface="+mn-cs"/>
        </a:defRPr>
      </a:lvl1pPr>
      <a:lvl2pPr marL="742950" indent="-285750" algn="l" defTabSz="449263" rtl="0" eaLnBrk="0" fontAlgn="base" hangingPunct="0">
        <a:lnSpc>
          <a:spcPct val="84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DejaVu Sans" pitchFamily="32" charset="0"/>
          <a:cs typeface="+mn-cs"/>
        </a:defRPr>
      </a:lvl2pPr>
      <a:lvl3pPr marL="1143000" indent="-228600" algn="l" defTabSz="449263" rtl="0" eaLnBrk="0" fontAlgn="base" hangingPunct="0">
        <a:lnSpc>
          <a:spcPct val="84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DejaVu Sans" pitchFamily="32" charset="0"/>
          <a:cs typeface="+mn-cs"/>
        </a:defRPr>
      </a:lvl3pPr>
      <a:lvl4pPr marL="1600200" indent="-228600" algn="l" defTabSz="449263" rtl="0" eaLnBrk="0" fontAlgn="base" hangingPunct="0">
        <a:lnSpc>
          <a:spcPct val="84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ern="1200">
          <a:solidFill>
            <a:srgbClr val="000000"/>
          </a:solidFill>
          <a:latin typeface="+mn-lt"/>
          <a:ea typeface="DejaVu Sans" pitchFamily="32" charset="0"/>
          <a:cs typeface="+mn-cs"/>
        </a:defRPr>
      </a:lvl4pPr>
      <a:lvl5pPr marL="2057400" indent="-228600" algn="l" defTabSz="449263" rtl="0" eaLnBrk="0" fontAlgn="base" hangingPunct="0">
        <a:lnSpc>
          <a:spcPct val="84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 kern="1200">
          <a:solidFill>
            <a:srgbClr val="000000"/>
          </a:solidFill>
          <a:latin typeface="+mn-lt"/>
          <a:ea typeface="DejaVu Sans" pitchFamily="3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2304/" TargetMode="External"/><Relationship Id="rId2" Type="http://schemas.openxmlformats.org/officeDocument/2006/relationships/hyperlink" Target="http://www.consultant.ru/document/cons_doc_LAW_140174/" TargetMode="Externa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5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10" Type="http://schemas.openxmlformats.org/officeDocument/2006/relationships/image" Target="../media/image6.png"/><Relationship Id="rId4" Type="http://schemas.openxmlformats.org/officeDocument/2006/relationships/chart" Target="../charts/chart6.xml"/><Relationship Id="rId9" Type="http://schemas.openxmlformats.org/officeDocument/2006/relationships/chart" Target="../charts/chart1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5.jpe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10" Type="http://schemas.openxmlformats.org/officeDocument/2006/relationships/image" Target="../media/image6.png"/><Relationship Id="rId4" Type="http://schemas.openxmlformats.org/officeDocument/2006/relationships/chart" Target="../charts/chart12.xml"/><Relationship Id="rId9" Type="http://schemas.openxmlformats.org/officeDocument/2006/relationships/chart" Target="../charts/chart1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2.xml"/><Relationship Id="rId3" Type="http://schemas.openxmlformats.org/officeDocument/2006/relationships/image" Target="../media/image5.jpeg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10" Type="http://schemas.openxmlformats.org/officeDocument/2006/relationships/image" Target="../media/image6.png"/><Relationship Id="rId4" Type="http://schemas.openxmlformats.org/officeDocument/2006/relationships/chart" Target="../charts/chart18.xml"/><Relationship Id="rId9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8.xml"/><Relationship Id="rId3" Type="http://schemas.openxmlformats.org/officeDocument/2006/relationships/image" Target="../media/image5.jpeg"/><Relationship Id="rId7" Type="http://schemas.openxmlformats.org/officeDocument/2006/relationships/chart" Target="../charts/chart2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10" Type="http://schemas.openxmlformats.org/officeDocument/2006/relationships/image" Target="../media/image6.png"/><Relationship Id="rId4" Type="http://schemas.openxmlformats.org/officeDocument/2006/relationships/chart" Target="../charts/chart24.xml"/><Relationship Id="rId9" Type="http://schemas.openxmlformats.org/officeDocument/2006/relationships/chart" Target="../charts/chart2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4.xml"/><Relationship Id="rId3" Type="http://schemas.openxmlformats.org/officeDocument/2006/relationships/image" Target="../media/image5.jpeg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10" Type="http://schemas.openxmlformats.org/officeDocument/2006/relationships/image" Target="../media/image6.png"/><Relationship Id="rId4" Type="http://schemas.openxmlformats.org/officeDocument/2006/relationships/chart" Target="../charts/chart30.xml"/><Relationship Id="rId9" Type="http://schemas.openxmlformats.org/officeDocument/2006/relationships/chart" Target="../charts/chart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image" Target="../media/image5.jpeg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10" Type="http://schemas.openxmlformats.org/officeDocument/2006/relationships/image" Target="../media/image6.png"/><Relationship Id="rId4" Type="http://schemas.openxmlformats.org/officeDocument/2006/relationships/chart" Target="../charts/chart36.xml"/><Relationship Id="rId9" Type="http://schemas.openxmlformats.org/officeDocument/2006/relationships/chart" Target="../charts/char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6.xml"/><Relationship Id="rId3" Type="http://schemas.openxmlformats.org/officeDocument/2006/relationships/image" Target="../media/image5.jpeg"/><Relationship Id="rId7" Type="http://schemas.openxmlformats.org/officeDocument/2006/relationships/chart" Target="../charts/chart4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4.xml"/><Relationship Id="rId5" Type="http://schemas.openxmlformats.org/officeDocument/2006/relationships/chart" Target="../charts/chart43.xml"/><Relationship Id="rId10" Type="http://schemas.openxmlformats.org/officeDocument/2006/relationships/image" Target="../media/image6.png"/><Relationship Id="rId4" Type="http://schemas.openxmlformats.org/officeDocument/2006/relationships/chart" Target="../charts/chart42.xml"/><Relationship Id="rId9" Type="http://schemas.openxmlformats.org/officeDocument/2006/relationships/chart" Target="../charts/chart4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2.xml"/><Relationship Id="rId3" Type="http://schemas.openxmlformats.org/officeDocument/2006/relationships/image" Target="../media/image5.jpeg"/><Relationship Id="rId7" Type="http://schemas.openxmlformats.org/officeDocument/2006/relationships/chart" Target="../charts/chart5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0.xml"/><Relationship Id="rId5" Type="http://schemas.openxmlformats.org/officeDocument/2006/relationships/chart" Target="../charts/chart49.xml"/><Relationship Id="rId10" Type="http://schemas.openxmlformats.org/officeDocument/2006/relationships/image" Target="../media/image6.png"/><Relationship Id="rId4" Type="http://schemas.openxmlformats.org/officeDocument/2006/relationships/chart" Target="../charts/chart48.xml"/><Relationship Id="rId9" Type="http://schemas.openxmlformats.org/officeDocument/2006/relationships/chart" Target="../charts/chart5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8.xml"/><Relationship Id="rId3" Type="http://schemas.openxmlformats.org/officeDocument/2006/relationships/image" Target="../media/image5.jpeg"/><Relationship Id="rId7" Type="http://schemas.openxmlformats.org/officeDocument/2006/relationships/chart" Target="../charts/chart5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10" Type="http://schemas.openxmlformats.org/officeDocument/2006/relationships/image" Target="../media/image6.png"/><Relationship Id="rId4" Type="http://schemas.openxmlformats.org/officeDocument/2006/relationships/chart" Target="../charts/chart54.xml"/><Relationship Id="rId9" Type="http://schemas.openxmlformats.org/officeDocument/2006/relationships/chart" Target="../charts/chart5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4.xml"/><Relationship Id="rId3" Type="http://schemas.openxmlformats.org/officeDocument/2006/relationships/image" Target="../media/image5.jpeg"/><Relationship Id="rId7" Type="http://schemas.openxmlformats.org/officeDocument/2006/relationships/chart" Target="../charts/chart6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2.xml"/><Relationship Id="rId5" Type="http://schemas.openxmlformats.org/officeDocument/2006/relationships/chart" Target="../charts/chart61.xml"/><Relationship Id="rId10" Type="http://schemas.openxmlformats.org/officeDocument/2006/relationships/image" Target="../media/image6.png"/><Relationship Id="rId4" Type="http://schemas.openxmlformats.org/officeDocument/2006/relationships/chart" Target="../charts/chart60.xml"/><Relationship Id="rId9" Type="http://schemas.openxmlformats.org/officeDocument/2006/relationships/chart" Target="../charts/chart6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0.xml"/><Relationship Id="rId3" Type="http://schemas.openxmlformats.org/officeDocument/2006/relationships/image" Target="../media/image5.jpeg"/><Relationship Id="rId7" Type="http://schemas.openxmlformats.org/officeDocument/2006/relationships/chart" Target="../charts/chart6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68.xml"/><Relationship Id="rId5" Type="http://schemas.openxmlformats.org/officeDocument/2006/relationships/chart" Target="../charts/chart67.xml"/><Relationship Id="rId10" Type="http://schemas.openxmlformats.org/officeDocument/2006/relationships/image" Target="../media/image6.png"/><Relationship Id="rId4" Type="http://schemas.openxmlformats.org/officeDocument/2006/relationships/chart" Target="../charts/chart66.xml"/><Relationship Id="rId9" Type="http://schemas.openxmlformats.org/officeDocument/2006/relationships/chart" Target="../charts/char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5.jpe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9788" y="2144715"/>
            <a:ext cx="10729912" cy="1082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eaLnBrk="1" hangingPunct="1">
              <a:lnSpc>
                <a:spcPct val="115000"/>
              </a:lnSpc>
            </a:pPr>
            <a:r>
              <a:rPr lang="ru-RU" sz="2800" b="1">
                <a:solidFill>
                  <a:srgbClr val="004A8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Нормативно-правовые аспекты реализации концепции подготовки спортивного резерва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4079876" y="5445127"/>
            <a:ext cx="74898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/>
            <a:r>
              <a:rPr lang="ru-RU" sz="2000" b="1" i="1">
                <a:solidFill>
                  <a:srgbClr val="1F4E79"/>
                </a:solidFill>
                <a:latin typeface="Calibri" pitchFamily="32" charset="0"/>
              </a:rPr>
              <a:t>Докладчик: Федеральный инструктор –методист по Центральному федеральному округу  ФГБУ ФЦПСР    Т.А. Яхонтова</a:t>
            </a:r>
          </a:p>
          <a:p>
            <a:pPr algn="r" defTabSz="914400" eaLnBrk="1" hangingPunct="1"/>
            <a:r>
              <a:rPr lang="ru-RU" sz="1600" b="1" i="1">
                <a:solidFill>
                  <a:srgbClr val="1F4E79"/>
                </a:solidFill>
                <a:latin typeface="Calibri" pitchFamily="32" charset="0"/>
              </a:rPr>
              <a:t>тел. 89601543150 эл. почта:</a:t>
            </a:r>
            <a:r>
              <a:rPr lang="en-US" sz="1600" b="1" i="1">
                <a:solidFill>
                  <a:srgbClr val="1F4E79"/>
                </a:solidFill>
                <a:latin typeface="Calibri" pitchFamily="32" charset="0"/>
              </a:rPr>
              <a:t>tanya-yahontova@yandex.ru</a:t>
            </a:r>
            <a:endParaRPr lang="ru-RU" sz="1600" i="1">
              <a:solidFill>
                <a:srgbClr val="1F4E79"/>
              </a:solidFill>
              <a:latin typeface="Calibri" pitchFamily="3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ustomShape 1"/>
          <p:cNvSpPr/>
          <p:nvPr/>
        </p:nvSpPr>
        <p:spPr>
          <a:xfrm>
            <a:off x="1775031" y="60480"/>
            <a:ext cx="10083113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24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Организации дополнительного образования, осуществляющие деятельность в области ФКиС </a:t>
            </a:r>
            <a:r>
              <a:rPr lang="ru-RU" sz="2400" b="1" u="sng" strike="noStrike" spc="-1">
                <a:solidFill>
                  <a:srgbClr val="004D80"/>
                </a:solidFill>
                <a:uFillTx/>
                <a:latin typeface="Times New Roman"/>
                <a:ea typeface="DejaVu Sans"/>
              </a:rPr>
              <a:t>обязаны соблюдать законодательство!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53" name="CustomShape 2"/>
          <p:cNvSpPr/>
          <p:nvPr/>
        </p:nvSpPr>
        <p:spPr>
          <a:xfrm>
            <a:off x="1416064" y="1052640"/>
            <a:ext cx="9649617" cy="15523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ст. 33 п. 6 </a:t>
            </a: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ФЗ-329 «О физической культуре и спорте в Российской Федерации»</a:t>
            </a: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определила, </a:t>
            </a: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что образовательные </a:t>
            </a: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организации дополнительного образования</a:t>
            </a: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 детей, осуществляющие деятельность в области физической культуры и спорта, наряду с </a:t>
            </a: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программами спортивной подготовки реализуют дополнительные образовательные программы</a:t>
            </a: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 в области физической культуры и спорта».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4" name="CustomShape 3"/>
          <p:cNvSpPr/>
          <p:nvPr/>
        </p:nvSpPr>
        <p:spPr>
          <a:xfrm>
            <a:off x="4944165" y="4724280"/>
            <a:ext cx="1728585" cy="576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5" name="CustomShape 4"/>
          <p:cNvSpPr/>
          <p:nvPr/>
        </p:nvSpPr>
        <p:spPr>
          <a:xfrm>
            <a:off x="1487715" y="3284640"/>
            <a:ext cx="9649617" cy="1368000"/>
          </a:xfrm>
          <a:prstGeom prst="rect">
            <a:avLst/>
          </a:prstGeom>
          <a:solidFill>
            <a:schemeClr val="tx2">
              <a:lumMod val="20000"/>
              <a:lumOff val="80000"/>
              <a:alpha val="48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В</a:t>
            </a: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ДЮСШ</a:t>
            </a: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 необходимо </a:t>
            </a: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обеспечить спортивную подготовку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не менее 10%</a:t>
            </a:r>
            <a:r>
              <a:rPr lang="ru-RU" sz="2000" b="0" strike="noStrike" spc="-1">
                <a:solidFill>
                  <a:srgbClr val="FF0000"/>
                </a:solidFill>
                <a:latin typeface="Times New Roman"/>
                <a:ea typeface="DejaVu Sans"/>
              </a:rPr>
              <a:t>,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в</a:t>
            </a: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СДЮСШОР</a:t>
            </a: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 и в специализированных отделениях ДЮСШ -  </a:t>
            </a:r>
            <a:r>
              <a:rPr lang="ru-RU" sz="20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не менее 30% </a:t>
            </a:r>
            <a:r>
              <a:rPr lang="ru-RU" sz="20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от общего количества лиц, зачисленных в спортивную школу.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(Приказ Минспорта России от 27.12.2013 №1125)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56" name="CustomShape 5"/>
          <p:cNvSpPr/>
          <p:nvPr/>
        </p:nvSpPr>
        <p:spPr>
          <a:xfrm>
            <a:off x="4944165" y="2637000"/>
            <a:ext cx="1728585" cy="576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6"/>
          <p:cNvSpPr/>
          <p:nvPr/>
        </p:nvSpPr>
        <p:spPr>
          <a:xfrm>
            <a:off x="3000631" y="5373720"/>
            <a:ext cx="6096314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1C3264"/>
                </a:solidFill>
                <a:latin typeface="Times New Roman"/>
                <a:ea typeface="DejaVu Sans"/>
              </a:rPr>
              <a:t>структурное подразделение по спортивной подготовке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Times New Roman"/>
                <a:ea typeface="DejaVu Sans"/>
              </a:rPr>
              <a:t>код бюджетного классификатора 1100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58" name="CustomShape 7"/>
          <p:cNvSpPr/>
          <p:nvPr/>
        </p:nvSpPr>
        <p:spPr>
          <a:xfrm>
            <a:off x="192265" y="115920"/>
            <a:ext cx="1727145" cy="649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FF0000"/>
                </a:solidFill>
                <a:latin typeface="Times New Roman"/>
                <a:ea typeface="DejaVu Sans"/>
              </a:rPr>
              <a:t>ВАЖНО!!!</a:t>
            </a:r>
            <a:endParaRPr lang="ru-RU" sz="2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70280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3"/>
          <p:cNvSpPr>
            <a:spLocks noChangeArrowheads="1"/>
          </p:cNvSpPr>
          <p:nvPr/>
        </p:nvSpPr>
        <p:spPr bwMode="auto">
          <a:xfrm>
            <a:off x="839788" y="260350"/>
            <a:ext cx="107299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Система подготовки спортивного резерва в Липецкой области</a:t>
            </a:r>
          </a:p>
        </p:txBody>
      </p:sp>
      <p:sp>
        <p:nvSpPr>
          <p:cNvPr id="26627" name="Прямоугольник 10"/>
          <p:cNvSpPr>
            <a:spLocks noChangeArrowheads="1"/>
          </p:cNvSpPr>
          <p:nvPr/>
        </p:nvSpPr>
        <p:spPr bwMode="auto">
          <a:xfrm>
            <a:off x="717551" y="1582738"/>
            <a:ext cx="10728325" cy="558800"/>
          </a:xfrm>
          <a:prstGeom prst="rect">
            <a:avLst/>
          </a:prstGeom>
          <a:gradFill rotWithShape="0">
            <a:gsLst>
              <a:gs pos="0">
                <a:srgbClr val="00B0F0"/>
              </a:gs>
              <a:gs pos="50000">
                <a:srgbClr val="002060"/>
              </a:gs>
              <a:gs pos="100000">
                <a:srgbClr val="00B0F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1" hangingPunct="1"/>
            <a:r>
              <a:rPr lang="ru-RU" sz="2000" b="1">
                <a:solidFill>
                  <a:srgbClr val="FFFFFF"/>
                </a:solidFill>
                <a:latin typeface="Calibri" pitchFamily="32" charset="0"/>
                <a:cs typeface="Times New Roman" pitchFamily="16" charset="0"/>
              </a:rPr>
              <a:t>Центр спортивной подготовки Липецкой области</a:t>
            </a:r>
          </a:p>
        </p:txBody>
      </p:sp>
      <p:grpSp>
        <p:nvGrpSpPr>
          <p:cNvPr id="26628" name="Группа 11"/>
          <p:cNvGrpSpPr>
            <a:grpSpLocks/>
          </p:cNvGrpSpPr>
          <p:nvPr/>
        </p:nvGrpSpPr>
        <p:grpSpPr bwMode="auto">
          <a:xfrm>
            <a:off x="4773613" y="2941638"/>
            <a:ext cx="6853237" cy="3435372"/>
            <a:chOff x="4703763" y="2212268"/>
            <a:chExt cx="6853527" cy="3435329"/>
          </a:xfrm>
        </p:grpSpPr>
        <p:sp>
          <p:nvSpPr>
            <p:cNvPr id="26637" name="TextBox 12"/>
            <p:cNvSpPr txBox="1">
              <a:spLocks noChangeArrowheads="1"/>
            </p:cNvSpPr>
            <p:nvPr/>
          </p:nvSpPr>
          <p:spPr bwMode="auto">
            <a:xfrm>
              <a:off x="9996712" y="3204443"/>
              <a:ext cx="1265291" cy="58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defTabSz="914400" eaLnBrk="1" hangingPunct="1"/>
              <a:r>
                <a:rPr lang="ru-RU" sz="1600" b="1">
                  <a:solidFill>
                    <a:srgbClr val="000000"/>
                  </a:solidFill>
                  <a:latin typeface="Calibri" pitchFamily="32" charset="0"/>
                </a:rPr>
                <a:t>18 базовых </a:t>
              </a:r>
            </a:p>
            <a:p>
              <a:pPr defTabSz="914400" eaLnBrk="1" hangingPunct="1"/>
              <a:r>
                <a:rPr lang="ru-RU" sz="1600" b="1">
                  <a:solidFill>
                    <a:srgbClr val="000000"/>
                  </a:solidFill>
                  <a:latin typeface="Calibri" pitchFamily="32" charset="0"/>
                </a:rPr>
                <a:t>вида спорта</a:t>
              </a:r>
              <a:endParaRPr lang="en-US" sz="1600">
                <a:solidFill>
                  <a:srgbClr val="595959"/>
                </a:solidFill>
                <a:latin typeface="Calibri" pitchFamily="32" charset="0"/>
              </a:endParaRPr>
            </a:p>
          </p:txBody>
        </p:sp>
        <p:sp>
          <p:nvSpPr>
            <p:cNvPr id="26638" name="TextBox 13"/>
            <p:cNvSpPr txBox="1">
              <a:spLocks noChangeArrowheads="1"/>
            </p:cNvSpPr>
            <p:nvPr/>
          </p:nvSpPr>
          <p:spPr bwMode="auto">
            <a:xfrm>
              <a:off x="9996712" y="4518876"/>
              <a:ext cx="1560578" cy="5841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defTabSz="914400" eaLnBrk="1" hangingPunct="1"/>
              <a:r>
                <a:rPr lang="ru-RU" sz="1600" b="1">
                  <a:solidFill>
                    <a:srgbClr val="000000"/>
                  </a:solidFill>
                  <a:latin typeface="Calibri" pitchFamily="32" charset="0"/>
                </a:rPr>
                <a:t>30 005 </a:t>
              </a:r>
            </a:p>
            <a:p>
              <a:pPr defTabSz="914400" eaLnBrk="1" hangingPunct="1"/>
              <a:r>
                <a:rPr lang="ru-RU" sz="1600" b="1">
                  <a:solidFill>
                    <a:srgbClr val="000000"/>
                  </a:solidFill>
                  <a:latin typeface="Calibri" pitchFamily="32" charset="0"/>
                </a:rPr>
                <a:t>занимающихся</a:t>
              </a:r>
              <a:endParaRPr lang="en-US" sz="1600">
                <a:solidFill>
                  <a:srgbClr val="000000"/>
                </a:solidFill>
                <a:latin typeface="Calibri" pitchFamily="32" charset="0"/>
              </a:endParaRPr>
            </a:p>
          </p:txBody>
        </p:sp>
        <p:sp>
          <p:nvSpPr>
            <p:cNvPr id="26639" name="TextBox 14"/>
            <p:cNvSpPr txBox="1">
              <a:spLocks noChangeArrowheads="1"/>
            </p:cNvSpPr>
            <p:nvPr/>
          </p:nvSpPr>
          <p:spPr bwMode="auto">
            <a:xfrm>
              <a:off x="5519773" y="3204443"/>
              <a:ext cx="914439" cy="33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algn="r" defTabSz="914400" eaLnBrk="1" hangingPunct="1"/>
              <a:r>
                <a:rPr lang="ru-RU" sz="1600" b="1">
                  <a:solidFill>
                    <a:srgbClr val="000000"/>
                  </a:solidFill>
                  <a:latin typeface="Calibri" pitchFamily="32" charset="0"/>
                </a:rPr>
                <a:t>16 школ</a:t>
              </a:r>
              <a:endParaRPr lang="en-US" sz="1600" b="1">
                <a:solidFill>
                  <a:srgbClr val="000000"/>
                </a:solidFill>
                <a:latin typeface="Calibri" pitchFamily="32" charset="0"/>
              </a:endParaRPr>
            </a:p>
          </p:txBody>
        </p:sp>
        <p:sp>
          <p:nvSpPr>
            <p:cNvPr id="26640" name="TextBox 15"/>
            <p:cNvSpPr txBox="1">
              <a:spLocks noChangeArrowheads="1"/>
            </p:cNvSpPr>
            <p:nvPr/>
          </p:nvSpPr>
          <p:spPr bwMode="auto">
            <a:xfrm>
              <a:off x="4703763" y="3528288"/>
              <a:ext cx="1730448" cy="56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algn="r" defTabSz="914400" eaLnBrk="1" hangingPunct="1">
                <a:lnSpc>
                  <a:spcPct val="110000"/>
                </a:lnSpc>
              </a:pPr>
              <a:r>
                <a:rPr lang="ru-RU" sz="1400">
                  <a:solidFill>
                    <a:srgbClr val="000000"/>
                  </a:solidFill>
                  <a:latin typeface="Calibri" pitchFamily="32" charset="0"/>
                </a:rPr>
                <a:t>в отрасли образование</a:t>
              </a:r>
              <a:endParaRPr lang="en-US" sz="1400">
                <a:solidFill>
                  <a:srgbClr val="000000"/>
                </a:solidFill>
                <a:latin typeface="Calibri" pitchFamily="32" charset="0"/>
              </a:endParaRPr>
            </a:p>
          </p:txBody>
        </p:sp>
        <p:sp>
          <p:nvSpPr>
            <p:cNvPr id="26641" name="TextBox 16"/>
            <p:cNvSpPr txBox="1">
              <a:spLocks noChangeArrowheads="1"/>
            </p:cNvSpPr>
            <p:nvPr/>
          </p:nvSpPr>
          <p:spPr bwMode="auto">
            <a:xfrm>
              <a:off x="4703763" y="2212268"/>
              <a:ext cx="1730448" cy="803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algn="r" defTabSz="914400" eaLnBrk="1" hangingPunct="1">
                <a:lnSpc>
                  <a:spcPct val="110000"/>
                </a:lnSpc>
              </a:pPr>
              <a:r>
                <a:rPr lang="ru-RU" sz="1400">
                  <a:solidFill>
                    <a:srgbClr val="000000"/>
                  </a:solidFill>
                  <a:latin typeface="Calibri" pitchFamily="32" charset="0"/>
                </a:rPr>
                <a:t>в отрасли физической культуры и спорта</a:t>
              </a:r>
              <a:endParaRPr lang="en-US" sz="1400">
                <a:solidFill>
                  <a:srgbClr val="000000"/>
                </a:solidFill>
                <a:latin typeface="Calibri" pitchFamily="32" charset="0"/>
              </a:endParaRPr>
            </a:p>
          </p:txBody>
        </p:sp>
        <p:sp>
          <p:nvSpPr>
            <p:cNvPr id="26642" name="TextBox 17"/>
            <p:cNvSpPr txBox="1">
              <a:spLocks noChangeArrowheads="1"/>
            </p:cNvSpPr>
            <p:nvPr/>
          </p:nvSpPr>
          <p:spPr bwMode="auto">
            <a:xfrm>
              <a:off x="5522948" y="4518876"/>
              <a:ext cx="911264" cy="338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algn="r" defTabSz="914400" eaLnBrk="1" hangingPunct="1"/>
              <a:r>
                <a:rPr lang="ru-RU" sz="1600" b="1">
                  <a:solidFill>
                    <a:srgbClr val="000000"/>
                  </a:solidFill>
                  <a:latin typeface="Calibri" pitchFamily="32" charset="0"/>
                </a:rPr>
                <a:t>1 школа</a:t>
              </a:r>
              <a:endParaRPr lang="en-US" sz="1600" b="1">
                <a:solidFill>
                  <a:srgbClr val="000000"/>
                </a:solidFill>
                <a:latin typeface="Calibri" pitchFamily="32" charset="0"/>
              </a:endParaRPr>
            </a:p>
          </p:txBody>
        </p:sp>
        <p:sp>
          <p:nvSpPr>
            <p:cNvPr id="26643" name="TextBox 18"/>
            <p:cNvSpPr txBox="1">
              <a:spLocks noChangeArrowheads="1"/>
            </p:cNvSpPr>
            <p:nvPr/>
          </p:nvSpPr>
          <p:spPr bwMode="auto">
            <a:xfrm>
              <a:off x="4703763" y="4844310"/>
              <a:ext cx="1730448" cy="803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algn="r" defTabSz="914400" eaLnBrk="1" hangingPunct="1">
                <a:lnSpc>
                  <a:spcPct val="110000"/>
                </a:lnSpc>
              </a:pPr>
              <a:r>
                <a:rPr lang="ru-RU" sz="1400">
                  <a:solidFill>
                    <a:srgbClr val="000000"/>
                  </a:solidFill>
                  <a:latin typeface="Calibri" pitchFamily="32" charset="0"/>
                </a:rPr>
                <a:t>иной ведомственной принадлежности</a:t>
              </a:r>
              <a:endParaRPr lang="en-US" sz="1400">
                <a:solidFill>
                  <a:srgbClr val="595959"/>
                </a:solidFill>
                <a:latin typeface="Calibri" pitchFamily="32" charset="0"/>
              </a:endParaRPr>
            </a:p>
          </p:txBody>
        </p:sp>
        <p:sp>
          <p:nvSpPr>
            <p:cNvPr id="20" name="Freeform 46"/>
            <p:cNvSpPr/>
            <p:nvPr/>
          </p:nvSpPr>
          <p:spPr>
            <a:xfrm>
              <a:off x="8499636" y="2215443"/>
              <a:ext cx="992230" cy="627054"/>
            </a:xfrm>
            <a:custGeom>
              <a:avLst/>
              <a:gdLst>
                <a:gd name="connsiteX0" fmla="*/ 0 w 1652154"/>
                <a:gd name="connsiteY0" fmla="*/ 810491 h 810491"/>
                <a:gd name="connsiteX1" fmla="*/ 342900 w 1652154"/>
                <a:gd name="connsiteY1" fmla="*/ 0 h 810491"/>
                <a:gd name="connsiteX2" fmla="*/ 1652154 w 1652154"/>
                <a:gd name="connsiteY2" fmla="*/ 0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154" h="810491">
                  <a:moveTo>
                    <a:pt x="0" y="810491"/>
                  </a:moveTo>
                  <a:lnTo>
                    <a:pt x="342900" y="0"/>
                  </a:lnTo>
                  <a:lnTo>
                    <a:pt x="1652154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  <a:headEnd/>
              <a:tailEnd type="oval" w="lg" len="lg"/>
            </a:ln>
            <a:ex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  <a:cs typeface="+mn-cs"/>
              </a:endParaRPr>
            </a:p>
          </p:txBody>
        </p:sp>
        <p:cxnSp>
          <p:nvCxnSpPr>
            <p:cNvPr id="26645" name="Straight Connector 47"/>
            <p:cNvCxnSpPr>
              <a:cxnSpLocks noChangeShapeType="1"/>
            </p:cNvCxnSpPr>
            <p:nvPr/>
          </p:nvCxnSpPr>
          <p:spPr bwMode="auto">
            <a:xfrm flipV="1">
              <a:off x="8847552" y="3581588"/>
              <a:ext cx="643652" cy="2862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Freeform 48"/>
            <p:cNvSpPr/>
            <p:nvPr/>
          </p:nvSpPr>
          <p:spPr>
            <a:xfrm flipV="1">
              <a:off x="8499636" y="4317267"/>
              <a:ext cx="992230" cy="627054"/>
            </a:xfrm>
            <a:custGeom>
              <a:avLst/>
              <a:gdLst>
                <a:gd name="connsiteX0" fmla="*/ 0 w 1652154"/>
                <a:gd name="connsiteY0" fmla="*/ 810491 h 810491"/>
                <a:gd name="connsiteX1" fmla="*/ 342900 w 1652154"/>
                <a:gd name="connsiteY1" fmla="*/ 0 h 810491"/>
                <a:gd name="connsiteX2" fmla="*/ 1652154 w 1652154"/>
                <a:gd name="connsiteY2" fmla="*/ 0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154" h="810491">
                  <a:moveTo>
                    <a:pt x="0" y="810491"/>
                  </a:moveTo>
                  <a:lnTo>
                    <a:pt x="342900" y="0"/>
                  </a:lnTo>
                  <a:lnTo>
                    <a:pt x="1652154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  <a:headEnd/>
              <a:tailEnd type="oval" w="lg" len="lg"/>
            </a:ln>
            <a:ex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  <a:cs typeface="+mn-cs"/>
              </a:endParaRPr>
            </a:p>
          </p:txBody>
        </p:sp>
        <p:sp>
          <p:nvSpPr>
            <p:cNvPr id="23" name="Freeform 49"/>
            <p:cNvSpPr/>
            <p:nvPr/>
          </p:nvSpPr>
          <p:spPr>
            <a:xfrm flipH="1">
              <a:off x="6942233" y="2215443"/>
              <a:ext cx="992229" cy="627054"/>
            </a:xfrm>
            <a:custGeom>
              <a:avLst/>
              <a:gdLst>
                <a:gd name="connsiteX0" fmla="*/ 0 w 1652154"/>
                <a:gd name="connsiteY0" fmla="*/ 810491 h 810491"/>
                <a:gd name="connsiteX1" fmla="*/ 342900 w 1652154"/>
                <a:gd name="connsiteY1" fmla="*/ 0 h 810491"/>
                <a:gd name="connsiteX2" fmla="*/ 1652154 w 1652154"/>
                <a:gd name="connsiteY2" fmla="*/ 0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154" h="810491">
                  <a:moveTo>
                    <a:pt x="0" y="810491"/>
                  </a:moveTo>
                  <a:lnTo>
                    <a:pt x="342900" y="0"/>
                  </a:lnTo>
                  <a:lnTo>
                    <a:pt x="1652154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  <a:headEnd/>
              <a:tailEnd type="oval" w="lg" len="lg"/>
            </a:ln>
            <a:ex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  <a:cs typeface="+mn-cs"/>
              </a:endParaRPr>
            </a:p>
          </p:txBody>
        </p:sp>
        <p:cxnSp>
          <p:nvCxnSpPr>
            <p:cNvPr id="26648" name="Straight Connector 50"/>
            <p:cNvCxnSpPr>
              <a:cxnSpLocks noChangeShapeType="1"/>
            </p:cNvCxnSpPr>
            <p:nvPr/>
          </p:nvCxnSpPr>
          <p:spPr bwMode="auto">
            <a:xfrm flipH="1" flipV="1">
              <a:off x="6942119" y="3581588"/>
              <a:ext cx="643652" cy="2862"/>
            </a:xfrm>
            <a:prstGeom prst="line">
              <a:avLst/>
            </a:prstGeom>
            <a:noFill/>
            <a:ln w="12700">
              <a:solidFill>
                <a:srgbClr val="002060"/>
              </a:solidFill>
              <a:miter lim="800000"/>
              <a:headEnd/>
              <a:tailEnd type="oval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Freeform 51"/>
            <p:cNvSpPr/>
            <p:nvPr/>
          </p:nvSpPr>
          <p:spPr>
            <a:xfrm flipH="1" flipV="1">
              <a:off x="6942233" y="4317267"/>
              <a:ext cx="992229" cy="627054"/>
            </a:xfrm>
            <a:custGeom>
              <a:avLst/>
              <a:gdLst>
                <a:gd name="connsiteX0" fmla="*/ 0 w 1652154"/>
                <a:gd name="connsiteY0" fmla="*/ 810491 h 810491"/>
                <a:gd name="connsiteX1" fmla="*/ 342900 w 1652154"/>
                <a:gd name="connsiteY1" fmla="*/ 0 h 810491"/>
                <a:gd name="connsiteX2" fmla="*/ 1652154 w 1652154"/>
                <a:gd name="connsiteY2" fmla="*/ 0 h 810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2154" h="810491">
                  <a:moveTo>
                    <a:pt x="0" y="810491"/>
                  </a:moveTo>
                  <a:lnTo>
                    <a:pt x="342900" y="0"/>
                  </a:lnTo>
                  <a:lnTo>
                    <a:pt x="1652154" y="0"/>
                  </a:lnTo>
                </a:path>
              </a:pathLst>
            </a:custGeom>
            <a:noFill/>
            <a:ln w="12700" cap="flat">
              <a:solidFill>
                <a:srgbClr val="002060"/>
              </a:solidFill>
              <a:prstDash val="solid"/>
              <a:miter lim="800000"/>
              <a:headEnd/>
              <a:tailEnd type="oval" w="lg" len="lg"/>
            </a:ln>
            <a:extLst/>
          </p:spPr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/>
                <a:cs typeface="+mn-cs"/>
              </a:endParaRPr>
            </a:p>
          </p:txBody>
        </p:sp>
        <p:sp>
          <p:nvSpPr>
            <p:cNvPr id="26650" name="Oval 52"/>
            <p:cNvSpPr>
              <a:spLocks noChangeArrowheads="1"/>
            </p:cNvSpPr>
            <p:nvPr/>
          </p:nvSpPr>
          <p:spPr bwMode="auto">
            <a:xfrm>
              <a:off x="7437554" y="2748836"/>
              <a:ext cx="1635194" cy="1655741"/>
            </a:xfrm>
            <a:prstGeom prst="ellipse">
              <a:avLst/>
            </a:prstGeom>
            <a:gradFill rotWithShape="0">
              <a:gsLst>
                <a:gs pos="0">
                  <a:srgbClr val="00B0F0"/>
                </a:gs>
                <a:gs pos="50000">
                  <a:srgbClr val="002060"/>
                </a:gs>
                <a:gs pos="100000">
                  <a:srgbClr val="00B0F0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ctr" defTabSz="914400" eaLnBrk="1" hangingPunct="1"/>
              <a:r>
                <a:rPr lang="ru-RU" sz="3200">
                  <a:solidFill>
                    <a:srgbClr val="FFFFFF"/>
                  </a:solidFill>
                  <a:latin typeface="Calibri" pitchFamily="32" charset="0"/>
                </a:rPr>
                <a:t>39</a:t>
              </a:r>
            </a:p>
            <a:p>
              <a:pPr algn="ctr" defTabSz="914400" eaLnBrk="1" hangingPunct="1"/>
              <a:r>
                <a:rPr lang="ru-RU" sz="1600">
                  <a:solidFill>
                    <a:srgbClr val="FFFFFF"/>
                  </a:solidFill>
                  <a:latin typeface="Calibri" pitchFamily="32" charset="0"/>
                </a:rPr>
                <a:t>школ</a:t>
              </a:r>
              <a:endParaRPr lang="en-US" sz="1600">
                <a:solidFill>
                  <a:srgbClr val="FFFFFF"/>
                </a:solidFill>
                <a:latin typeface="Calibri" pitchFamily="32" charset="0"/>
              </a:endParaRPr>
            </a:p>
          </p:txBody>
        </p:sp>
      </p:grpSp>
      <p:sp>
        <p:nvSpPr>
          <p:cNvPr id="26629" name="TextBox 26"/>
          <p:cNvSpPr txBox="1">
            <a:spLocks noChangeArrowheads="1"/>
          </p:cNvSpPr>
          <p:nvPr/>
        </p:nvSpPr>
        <p:spPr bwMode="auto">
          <a:xfrm>
            <a:off x="5500689" y="2605090"/>
            <a:ext cx="1062037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r" defTabSz="914400" eaLnBrk="1" hangingPunct="1"/>
            <a:r>
              <a:rPr lang="ru-RU" sz="1600" b="1">
                <a:solidFill>
                  <a:srgbClr val="000000"/>
                </a:solidFill>
                <a:latin typeface="Calibri" pitchFamily="32" charset="0"/>
              </a:rPr>
              <a:t>22 школы</a:t>
            </a:r>
            <a:endParaRPr lang="en-US" sz="16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6630" name="TextBox 27"/>
          <p:cNvSpPr txBox="1">
            <a:spLocks noChangeArrowheads="1"/>
          </p:cNvSpPr>
          <p:nvPr/>
        </p:nvSpPr>
        <p:spPr bwMode="auto">
          <a:xfrm>
            <a:off x="10033000" y="2605090"/>
            <a:ext cx="13731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defTabSz="914400" eaLnBrk="1" hangingPunct="1"/>
            <a:r>
              <a:rPr lang="ru-RU" sz="1600" b="1">
                <a:solidFill>
                  <a:srgbClr val="000000"/>
                </a:solidFill>
                <a:latin typeface="Calibri" pitchFamily="32" charset="0"/>
              </a:rPr>
              <a:t>47 </a:t>
            </a:r>
          </a:p>
          <a:p>
            <a:pPr defTabSz="914400" eaLnBrk="1" hangingPunct="1"/>
            <a:r>
              <a:rPr lang="ru-RU" sz="1600" b="1">
                <a:solidFill>
                  <a:srgbClr val="000000"/>
                </a:solidFill>
                <a:latin typeface="Calibri" pitchFamily="32" charset="0"/>
              </a:rPr>
              <a:t>видов спорта</a:t>
            </a:r>
            <a:endParaRPr lang="en-US" sz="1600" b="1">
              <a:solidFill>
                <a:srgbClr val="000000"/>
              </a:solidFill>
              <a:latin typeface="Calibri" pitchFamily="32" charset="0"/>
            </a:endParaRPr>
          </a:p>
        </p:txBody>
      </p:sp>
      <p:sp>
        <p:nvSpPr>
          <p:cNvPr id="26631" name="Прямоугольник 28"/>
          <p:cNvSpPr>
            <a:spLocks noChangeArrowheads="1"/>
          </p:cNvSpPr>
          <p:nvPr/>
        </p:nvSpPr>
        <p:spPr bwMode="auto">
          <a:xfrm>
            <a:off x="682625" y="4619625"/>
            <a:ext cx="3679825" cy="558800"/>
          </a:xfrm>
          <a:prstGeom prst="rect">
            <a:avLst/>
          </a:prstGeom>
          <a:solidFill>
            <a:srgbClr val="0070C0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/>
            <a:r>
              <a:rPr lang="ru-RU" b="1">
                <a:solidFill>
                  <a:srgbClr val="FFFFFF"/>
                </a:solidFill>
                <a:latin typeface="Calibri" pitchFamily="32" charset="0"/>
                <a:cs typeface="Times New Roman" pitchFamily="16" charset="0"/>
              </a:rPr>
              <a:t>Спортивно-адаптивная школа</a:t>
            </a:r>
            <a:endParaRPr lang="ru-RU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6632" name="Прямоугольник 29"/>
          <p:cNvSpPr>
            <a:spLocks noChangeArrowheads="1"/>
          </p:cNvSpPr>
          <p:nvPr/>
        </p:nvSpPr>
        <p:spPr bwMode="auto">
          <a:xfrm>
            <a:off x="698500" y="5392738"/>
            <a:ext cx="3679825" cy="558800"/>
          </a:xfrm>
          <a:prstGeom prst="rect">
            <a:avLst/>
          </a:prstGeom>
          <a:solidFill>
            <a:srgbClr val="00B0F0"/>
          </a:solidFill>
          <a:ln w="12700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914400" eaLnBrk="1" hangingPunct="1"/>
            <a:r>
              <a:rPr lang="ru-RU" b="1">
                <a:solidFill>
                  <a:srgbClr val="FFFFFF"/>
                </a:solidFill>
                <a:latin typeface="Calibri" pitchFamily="32" charset="0"/>
                <a:cs typeface="Times New Roman" pitchFamily="16" charset="0"/>
              </a:rPr>
              <a:t>16 ДЮСШ</a:t>
            </a:r>
            <a:endParaRPr lang="ru-RU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26633" name="Прямоугольник 30"/>
          <p:cNvSpPr>
            <a:spLocks noChangeArrowheads="1"/>
          </p:cNvSpPr>
          <p:nvPr/>
        </p:nvSpPr>
        <p:spPr bwMode="auto">
          <a:xfrm>
            <a:off x="731838" y="3844925"/>
            <a:ext cx="3679825" cy="5588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1" hangingPunct="1"/>
            <a:r>
              <a:rPr lang="ru-RU" b="1">
                <a:solidFill>
                  <a:srgbClr val="FFFFFF"/>
                </a:solidFill>
                <a:latin typeface="Calibri" pitchFamily="32" charset="0"/>
                <a:cs typeface="Times New Roman" pitchFamily="16" charset="0"/>
              </a:rPr>
              <a:t>15 спортивная школа</a:t>
            </a:r>
            <a:endParaRPr lang="ru-RU">
              <a:solidFill>
                <a:srgbClr val="FFFFFF"/>
              </a:solidFill>
              <a:latin typeface="Calibri" pitchFamily="32" charset="0"/>
            </a:endParaRPr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 rot="10800000">
            <a:off x="2271713" y="3343277"/>
            <a:ext cx="285750" cy="384175"/>
          </a:xfrm>
          <a:custGeom>
            <a:avLst/>
            <a:gdLst>
              <a:gd name="T0" fmla="*/ 1790 w 1797"/>
              <a:gd name="T1" fmla="*/ 1136 h 2049"/>
              <a:gd name="T2" fmla="*/ 1751 w 1797"/>
              <a:gd name="T3" fmla="*/ 1110 h 2049"/>
              <a:gd name="T4" fmla="*/ 1283 w 1797"/>
              <a:gd name="T5" fmla="*/ 1110 h 2049"/>
              <a:gd name="T6" fmla="*/ 1283 w 1797"/>
              <a:gd name="T7" fmla="*/ 43 h 2049"/>
              <a:gd name="T8" fmla="*/ 1241 w 1797"/>
              <a:gd name="T9" fmla="*/ 0 h 2049"/>
              <a:gd name="T10" fmla="*/ 558 w 1797"/>
              <a:gd name="T11" fmla="*/ 0 h 2049"/>
              <a:gd name="T12" fmla="*/ 515 w 1797"/>
              <a:gd name="T13" fmla="*/ 43 h 2049"/>
              <a:gd name="T14" fmla="*/ 515 w 1797"/>
              <a:gd name="T15" fmla="*/ 1110 h 2049"/>
              <a:gd name="T16" fmla="*/ 46 w 1797"/>
              <a:gd name="T17" fmla="*/ 1110 h 2049"/>
              <a:gd name="T18" fmla="*/ 6 w 1797"/>
              <a:gd name="T19" fmla="*/ 1136 h 2049"/>
              <a:gd name="T20" fmla="*/ 16 w 1797"/>
              <a:gd name="T21" fmla="*/ 1182 h 2049"/>
              <a:gd name="T22" fmla="*/ 867 w 1797"/>
              <a:gd name="T23" fmla="*/ 2036 h 2049"/>
              <a:gd name="T24" fmla="*/ 897 w 1797"/>
              <a:gd name="T25" fmla="*/ 2049 h 2049"/>
              <a:gd name="T26" fmla="*/ 927 w 1797"/>
              <a:gd name="T27" fmla="*/ 2037 h 2049"/>
              <a:gd name="T28" fmla="*/ 1781 w 1797"/>
              <a:gd name="T29" fmla="*/ 1183 h 2049"/>
              <a:gd name="T30" fmla="*/ 1790 w 1797"/>
              <a:gd name="T31" fmla="*/ 1136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97" h="2049">
                <a:moveTo>
                  <a:pt x="1790" y="1136"/>
                </a:moveTo>
                <a:cubicBezTo>
                  <a:pt x="1784" y="1120"/>
                  <a:pt x="1768" y="1110"/>
                  <a:pt x="1751" y="1110"/>
                </a:cubicBezTo>
                <a:cubicBezTo>
                  <a:pt x="1283" y="1110"/>
                  <a:pt x="1283" y="1110"/>
                  <a:pt x="1283" y="1110"/>
                </a:cubicBezTo>
                <a:cubicBezTo>
                  <a:pt x="1283" y="43"/>
                  <a:pt x="1283" y="43"/>
                  <a:pt x="1283" y="43"/>
                </a:cubicBezTo>
                <a:cubicBezTo>
                  <a:pt x="1283" y="19"/>
                  <a:pt x="1264" y="0"/>
                  <a:pt x="1241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34" y="0"/>
                  <a:pt x="515" y="19"/>
                  <a:pt x="515" y="43"/>
                </a:cubicBezTo>
                <a:cubicBezTo>
                  <a:pt x="515" y="1110"/>
                  <a:pt x="515" y="1110"/>
                  <a:pt x="515" y="1110"/>
                </a:cubicBezTo>
                <a:cubicBezTo>
                  <a:pt x="46" y="1110"/>
                  <a:pt x="46" y="1110"/>
                  <a:pt x="46" y="1110"/>
                </a:cubicBezTo>
                <a:cubicBezTo>
                  <a:pt x="29" y="1110"/>
                  <a:pt x="13" y="1120"/>
                  <a:pt x="6" y="1136"/>
                </a:cubicBezTo>
                <a:cubicBezTo>
                  <a:pt x="0" y="1152"/>
                  <a:pt x="3" y="1170"/>
                  <a:pt x="16" y="1182"/>
                </a:cubicBezTo>
                <a:cubicBezTo>
                  <a:pt x="867" y="2036"/>
                  <a:pt x="867" y="2036"/>
                  <a:pt x="867" y="2036"/>
                </a:cubicBezTo>
                <a:cubicBezTo>
                  <a:pt x="875" y="2044"/>
                  <a:pt x="886" y="2049"/>
                  <a:pt x="897" y="2049"/>
                </a:cubicBezTo>
                <a:cubicBezTo>
                  <a:pt x="908" y="2049"/>
                  <a:pt x="919" y="2044"/>
                  <a:pt x="927" y="2037"/>
                </a:cubicBezTo>
                <a:cubicBezTo>
                  <a:pt x="1781" y="1183"/>
                  <a:pt x="1781" y="1183"/>
                  <a:pt x="1781" y="1183"/>
                </a:cubicBezTo>
                <a:cubicBezTo>
                  <a:pt x="1793" y="1170"/>
                  <a:pt x="1797" y="1152"/>
                  <a:pt x="1790" y="113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50000">
                <a:srgbClr val="00206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  <p:sp>
        <p:nvSpPr>
          <p:cNvPr id="26635" name="Прямоугольник 32"/>
          <p:cNvSpPr>
            <a:spLocks noChangeArrowheads="1"/>
          </p:cNvSpPr>
          <p:nvPr/>
        </p:nvSpPr>
        <p:spPr bwMode="auto">
          <a:xfrm>
            <a:off x="731838" y="2719388"/>
            <a:ext cx="3679825" cy="558800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 eaLnBrk="1" hangingPunct="1"/>
            <a:r>
              <a:rPr lang="ru-RU" b="1">
                <a:solidFill>
                  <a:srgbClr val="FFFFFF"/>
                </a:solidFill>
                <a:latin typeface="Calibri" pitchFamily="32" charset="0"/>
                <a:cs typeface="Times New Roman" pitchFamily="16" charset="0"/>
              </a:rPr>
              <a:t>6 СШОР </a:t>
            </a:r>
          </a:p>
        </p:txBody>
      </p:sp>
      <p:sp>
        <p:nvSpPr>
          <p:cNvPr id="34" name="Freeform 12"/>
          <p:cNvSpPr>
            <a:spLocks/>
          </p:cNvSpPr>
          <p:nvPr/>
        </p:nvSpPr>
        <p:spPr bwMode="auto">
          <a:xfrm rot="10800000">
            <a:off x="2252664" y="2220915"/>
            <a:ext cx="285750" cy="384175"/>
          </a:xfrm>
          <a:custGeom>
            <a:avLst/>
            <a:gdLst>
              <a:gd name="T0" fmla="*/ 1790 w 1797"/>
              <a:gd name="T1" fmla="*/ 1136 h 2049"/>
              <a:gd name="T2" fmla="*/ 1751 w 1797"/>
              <a:gd name="T3" fmla="*/ 1110 h 2049"/>
              <a:gd name="T4" fmla="*/ 1283 w 1797"/>
              <a:gd name="T5" fmla="*/ 1110 h 2049"/>
              <a:gd name="T6" fmla="*/ 1283 w 1797"/>
              <a:gd name="T7" fmla="*/ 43 h 2049"/>
              <a:gd name="T8" fmla="*/ 1241 w 1797"/>
              <a:gd name="T9" fmla="*/ 0 h 2049"/>
              <a:gd name="T10" fmla="*/ 558 w 1797"/>
              <a:gd name="T11" fmla="*/ 0 h 2049"/>
              <a:gd name="T12" fmla="*/ 515 w 1797"/>
              <a:gd name="T13" fmla="*/ 43 h 2049"/>
              <a:gd name="T14" fmla="*/ 515 w 1797"/>
              <a:gd name="T15" fmla="*/ 1110 h 2049"/>
              <a:gd name="T16" fmla="*/ 46 w 1797"/>
              <a:gd name="T17" fmla="*/ 1110 h 2049"/>
              <a:gd name="T18" fmla="*/ 6 w 1797"/>
              <a:gd name="T19" fmla="*/ 1136 h 2049"/>
              <a:gd name="T20" fmla="*/ 16 w 1797"/>
              <a:gd name="T21" fmla="*/ 1182 h 2049"/>
              <a:gd name="T22" fmla="*/ 867 w 1797"/>
              <a:gd name="T23" fmla="*/ 2036 h 2049"/>
              <a:gd name="T24" fmla="*/ 897 w 1797"/>
              <a:gd name="T25" fmla="*/ 2049 h 2049"/>
              <a:gd name="T26" fmla="*/ 927 w 1797"/>
              <a:gd name="T27" fmla="*/ 2037 h 2049"/>
              <a:gd name="T28" fmla="*/ 1781 w 1797"/>
              <a:gd name="T29" fmla="*/ 1183 h 2049"/>
              <a:gd name="T30" fmla="*/ 1790 w 1797"/>
              <a:gd name="T31" fmla="*/ 1136 h 20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97" h="2049">
                <a:moveTo>
                  <a:pt x="1790" y="1136"/>
                </a:moveTo>
                <a:cubicBezTo>
                  <a:pt x="1784" y="1120"/>
                  <a:pt x="1768" y="1110"/>
                  <a:pt x="1751" y="1110"/>
                </a:cubicBezTo>
                <a:cubicBezTo>
                  <a:pt x="1283" y="1110"/>
                  <a:pt x="1283" y="1110"/>
                  <a:pt x="1283" y="1110"/>
                </a:cubicBezTo>
                <a:cubicBezTo>
                  <a:pt x="1283" y="43"/>
                  <a:pt x="1283" y="43"/>
                  <a:pt x="1283" y="43"/>
                </a:cubicBezTo>
                <a:cubicBezTo>
                  <a:pt x="1283" y="19"/>
                  <a:pt x="1264" y="0"/>
                  <a:pt x="1241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34" y="0"/>
                  <a:pt x="515" y="19"/>
                  <a:pt x="515" y="43"/>
                </a:cubicBezTo>
                <a:cubicBezTo>
                  <a:pt x="515" y="1110"/>
                  <a:pt x="515" y="1110"/>
                  <a:pt x="515" y="1110"/>
                </a:cubicBezTo>
                <a:cubicBezTo>
                  <a:pt x="46" y="1110"/>
                  <a:pt x="46" y="1110"/>
                  <a:pt x="46" y="1110"/>
                </a:cubicBezTo>
                <a:cubicBezTo>
                  <a:pt x="29" y="1110"/>
                  <a:pt x="13" y="1120"/>
                  <a:pt x="6" y="1136"/>
                </a:cubicBezTo>
                <a:cubicBezTo>
                  <a:pt x="0" y="1152"/>
                  <a:pt x="3" y="1170"/>
                  <a:pt x="16" y="1182"/>
                </a:cubicBezTo>
                <a:cubicBezTo>
                  <a:pt x="867" y="2036"/>
                  <a:pt x="867" y="2036"/>
                  <a:pt x="867" y="2036"/>
                </a:cubicBezTo>
                <a:cubicBezTo>
                  <a:pt x="875" y="2044"/>
                  <a:pt x="886" y="2049"/>
                  <a:pt x="897" y="2049"/>
                </a:cubicBezTo>
                <a:cubicBezTo>
                  <a:pt x="908" y="2049"/>
                  <a:pt x="919" y="2044"/>
                  <a:pt x="927" y="2037"/>
                </a:cubicBezTo>
                <a:cubicBezTo>
                  <a:pt x="1781" y="1183"/>
                  <a:pt x="1781" y="1183"/>
                  <a:pt x="1781" y="1183"/>
                </a:cubicBezTo>
                <a:cubicBezTo>
                  <a:pt x="1793" y="1170"/>
                  <a:pt x="1797" y="1152"/>
                  <a:pt x="1790" y="1136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50000">
                <a:srgbClr val="002060"/>
              </a:gs>
              <a:gs pos="100000">
                <a:srgbClr val="00B0F0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CustomShape 1"/>
          <p:cNvSpPr/>
          <p:nvPr/>
        </p:nvSpPr>
        <p:spPr>
          <a:xfrm>
            <a:off x="192265" y="189000"/>
            <a:ext cx="9289210" cy="2333160"/>
          </a:xfrm>
          <a:prstGeom prst="rect">
            <a:avLst/>
          </a:prstGeom>
          <a:solidFill>
            <a:srgbClr val="CCFFCC">
              <a:alpha val="4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u="sng" strike="noStrike" spc="-1" dirty="0">
                <a:solidFill>
                  <a:srgbClr val="003366"/>
                </a:solidFill>
                <a:uFillTx/>
                <a:latin typeface="Times New Roman"/>
                <a:ea typeface="DejaVu Sans"/>
                <a:hlinkClick r:id="rId2"/>
              </a:rPr>
              <a:t>1. Федеральный закон от 29.12.2012 N 273-ФЗ (ред. от 29.12.2017) «Об образовании в Российской Федерации</a:t>
            </a:r>
            <a:r>
              <a:rPr lang="ru-RU" sz="2000" b="1" strike="noStrike" spc="-1" dirty="0">
                <a:solidFill>
                  <a:srgbClr val="1C3264"/>
                </a:solidFill>
                <a:latin typeface="Times New Roman"/>
                <a:ea typeface="DejaVu Sans"/>
              </a:rPr>
              <a:t>»</a:t>
            </a:r>
            <a:r>
              <a:rPr dirty="0"/>
              <a:t/>
            </a:r>
            <a:br>
              <a:rPr dirty="0"/>
            </a:br>
            <a:r>
              <a:rPr lang="ru-RU" sz="2000" b="1" strike="noStrike" spc="-1" dirty="0">
                <a:solidFill>
                  <a:srgbClr val="1C3264"/>
                </a:solidFill>
                <a:latin typeface="Times New Roman"/>
                <a:ea typeface="DejaVu Sans"/>
              </a:rPr>
              <a:t>Статья 11. 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1C3264"/>
                </a:solidFill>
                <a:latin typeface="Times New Roman"/>
                <a:ea typeface="DejaVu Sans"/>
              </a:rPr>
              <a:t>1. Федеральные государственные образовательные </a:t>
            </a:r>
            <a:r>
              <a:rPr lang="ru-RU" sz="1600" b="0" u="sng" strike="noStrike" spc="-1" dirty="0">
                <a:solidFill>
                  <a:srgbClr val="003366"/>
                </a:solidFill>
                <a:uFillTx/>
                <a:latin typeface="Times New Roman"/>
                <a:ea typeface="DejaVu Sans"/>
                <a:hlinkClick r:id="rId3"/>
              </a:rPr>
              <a:t>стандарты</a:t>
            </a:r>
            <a:r>
              <a:rPr lang="ru-RU" sz="1600" b="0" strike="noStrike" spc="-1" dirty="0">
                <a:solidFill>
                  <a:srgbClr val="1C3264"/>
                </a:solidFill>
                <a:latin typeface="Times New Roman"/>
                <a:ea typeface="DejaVu Sans"/>
              </a:rPr>
              <a:t> и </a:t>
            </a:r>
            <a:r>
              <a:rPr lang="ru-RU" sz="1600" b="1" strike="noStrike" spc="-1" dirty="0">
                <a:solidFill>
                  <a:srgbClr val="1C3264"/>
                </a:solidFill>
                <a:latin typeface="Times New Roman"/>
                <a:ea typeface="DejaVu Sans"/>
              </a:rPr>
              <a:t>федеральные государственные требования обеспечивают:</a:t>
            </a:r>
            <a:r>
              <a:rPr dirty="0"/>
              <a:t/>
            </a:r>
            <a:br>
              <a:rPr dirty="0"/>
            </a:br>
            <a:r>
              <a:rPr lang="ru-RU" sz="1600" b="0" strike="noStrike" spc="-1" dirty="0">
                <a:solidFill>
                  <a:srgbClr val="1C3264"/>
                </a:solidFill>
                <a:latin typeface="Times New Roman"/>
                <a:ea typeface="DejaVu Sans"/>
              </a:rPr>
              <a:t>3) вариативность содержания образовательных программ соответствующего уровня образования, </a:t>
            </a:r>
            <a:r>
              <a:rPr lang="ru-RU" sz="1800" b="1" strike="noStrike" spc="-1" dirty="0">
                <a:solidFill>
                  <a:srgbClr val="1C3264"/>
                </a:solidFill>
                <a:latin typeface="Times New Roman"/>
                <a:ea typeface="DejaVu Sans"/>
              </a:rPr>
              <a:t>возможность формирования образовательных программ различных уровней сложности </a:t>
            </a:r>
            <a:r>
              <a:rPr lang="ru-RU" sz="1600" b="0" strike="noStrike" spc="-1" dirty="0">
                <a:solidFill>
                  <a:srgbClr val="1C3264"/>
                </a:solidFill>
                <a:latin typeface="Times New Roman"/>
                <a:ea typeface="DejaVu Sans"/>
              </a:rPr>
              <a:t>и направленности с учетом образовательных потребностей и способностей обучающихся;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89" name="CustomShape 2"/>
          <p:cNvSpPr/>
          <p:nvPr/>
        </p:nvSpPr>
        <p:spPr>
          <a:xfrm>
            <a:off x="1271687" y="2781360"/>
            <a:ext cx="7488975" cy="1740960"/>
          </a:xfrm>
          <a:prstGeom prst="rect">
            <a:avLst/>
          </a:prstGeom>
          <a:solidFill>
            <a:srgbClr val="CCFFCC">
              <a:alpha val="44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2. КОНЦЕПЦИЯ 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развития дополнительного образования детей </a:t>
            </a:r>
            <a:r>
              <a:rPr dirty="0"/>
              <a:t/>
            </a:r>
            <a:br>
              <a:rPr dirty="0"/>
            </a:br>
            <a:r>
              <a:rPr lang="ru-RU" sz="14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(утверждена распоряжением Правительства Российской Федерации от 4 сентября 2014 г. N 1726-р)</a:t>
            </a:r>
            <a:r>
              <a:rPr dirty="0"/>
              <a:t/>
            </a:r>
            <a:br>
              <a:rPr dirty="0"/>
            </a:br>
            <a:r>
              <a:rPr lang="ru-RU" sz="16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 IV. Принципы государственной политики развития дополнительного образования детей:</a:t>
            </a:r>
            <a:r>
              <a:rPr dirty="0"/>
              <a:t/>
            </a:r>
            <a:br>
              <a:rPr dirty="0"/>
            </a:br>
            <a:r>
              <a:rPr lang="ru-RU" sz="1800" b="1" strike="noStrike" spc="-1" dirty="0" err="1">
                <a:solidFill>
                  <a:srgbClr val="004D80"/>
                </a:solidFill>
                <a:latin typeface="Times New Roman"/>
                <a:ea typeface="DejaVu Sans"/>
              </a:rPr>
              <a:t>разноуровневость</a:t>
            </a: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 (ступенчатость) образовательных программ;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390" name="CustomShape 3"/>
          <p:cNvSpPr/>
          <p:nvPr/>
        </p:nvSpPr>
        <p:spPr>
          <a:xfrm>
            <a:off x="2495845" y="4728960"/>
            <a:ext cx="9578327" cy="1888560"/>
          </a:xfrm>
          <a:prstGeom prst="rect">
            <a:avLst/>
          </a:prstGeom>
          <a:solidFill>
            <a:srgbClr val="CCFFCC">
              <a:alpha val="45000"/>
            </a:srgbClr>
          </a:soli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3. Паспорт приоритетного проекта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«Доступное дополнительное образование для детей»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(утвержден президиумом Совета при Президенте Российской Федерации по стратегическому развитию и приоритетным проектам (протокол от 30 ноября 2016 г. №11)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Модельные центры в субъектах Российской Федерации и муниципальные (опорные) центры…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… </a:t>
            </a: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реализуют </a:t>
            </a:r>
            <a:r>
              <a:rPr lang="ru-RU" sz="1800" b="1" strike="noStrike" spc="-1" dirty="0" err="1">
                <a:solidFill>
                  <a:srgbClr val="004D80"/>
                </a:solidFill>
                <a:latin typeface="Times New Roman"/>
                <a:ea typeface="DejaVu Sans"/>
              </a:rPr>
              <a:t>разноуровневые</a:t>
            </a: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 программы</a:t>
            </a: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, обеспечивающие получение детьми навыков и умений разного уровня: </a:t>
            </a: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ознакомительные, базовые и углубленные</a:t>
            </a: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;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210925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63525" y="112713"/>
            <a:ext cx="11650663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0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 b="1" dirty="0" smtClean="0">
                <a:solidFill>
                  <a:srgbClr val="004D7F"/>
                </a:solidFill>
                <a:latin typeface="Times New Roman" pitchFamily="16" charset="0"/>
              </a:rPr>
              <a:t>Федеральные </a:t>
            </a:r>
            <a:r>
              <a:rPr lang="ru-RU" altLang="ru-RU" sz="2400" b="1" dirty="0">
                <a:solidFill>
                  <a:srgbClr val="004D7F"/>
                </a:solidFill>
                <a:latin typeface="Times New Roman" pitchFamily="16" charset="0"/>
              </a:rPr>
              <a:t>государственные требования к минимуму содержания, структуре, условиям реализации дополнительных предпрофессиональных программ в области физической культуры и спорта и к срокам обучения по этим программам </a:t>
            </a:r>
            <a:r>
              <a:rPr lang="ru-RU" altLang="ru-RU" sz="2400" b="1" u="sng" dirty="0">
                <a:solidFill>
                  <a:srgbClr val="004D7F"/>
                </a:solidFill>
                <a:latin typeface="Times New Roman" pitchFamily="16" charset="0"/>
              </a:rPr>
              <a:t>в новой редакции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117475" y="1825625"/>
            <a:ext cx="11887200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228600" algn="just">
              <a:lnSpc>
                <a:spcPct val="120000"/>
              </a:lnSpc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ru-RU" altLang="ru-RU" sz="2000" b="1" dirty="0">
                <a:solidFill>
                  <a:srgbClr val="002060"/>
                </a:solidFill>
                <a:latin typeface="Times New Roman" pitchFamily="16" charset="0"/>
              </a:rPr>
              <a:t>Основными задачами реализации образовательных  Программ являются:</a:t>
            </a:r>
          </a:p>
          <a:p>
            <a:pPr marL="228600" algn="just">
              <a:lnSpc>
                <a:spcPct val="120000"/>
              </a:lnSpc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altLang="ru-RU" sz="2000" b="1" dirty="0">
              <a:solidFill>
                <a:srgbClr val="002060"/>
              </a:solidFill>
              <a:latin typeface="Times New Roman" pitchFamily="16" charset="0"/>
            </a:endParaRPr>
          </a:p>
          <a:p>
            <a:pPr marL="228600" algn="just">
              <a:lnSpc>
                <a:spcPct val="120000"/>
              </a:lnSpc>
              <a:buClr>
                <a:srgbClr val="004D7F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6" charset="0"/>
              </a:rPr>
              <a:t>отбор одаренных детей и подростков, создание условий для их физического воспитания, физического развития и совершенствования;</a:t>
            </a:r>
          </a:p>
          <a:p>
            <a:pPr marL="228600" algn="just">
              <a:lnSpc>
                <a:spcPct val="120000"/>
              </a:lnSpc>
              <a:buClr>
                <a:srgbClr val="004D7F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6" charset="0"/>
              </a:rPr>
              <a:t>получение обучающимися начальных знаний, умений, навыков в области физической культуры и спорта (по предметным областям, установленными настоящими ФГТ);</a:t>
            </a:r>
          </a:p>
          <a:p>
            <a:pPr marL="228600" algn="just">
              <a:lnSpc>
                <a:spcPct val="120000"/>
              </a:lnSpc>
              <a:buClr>
                <a:srgbClr val="004D7F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6" charset="0"/>
              </a:rPr>
              <a:t>подготовка обучающихся к освоению программ спортивной подготовки;</a:t>
            </a:r>
          </a:p>
          <a:p>
            <a:pPr marL="228600" algn="just">
              <a:lnSpc>
                <a:spcPct val="120000"/>
              </a:lnSpc>
              <a:buClr>
                <a:srgbClr val="004D7F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6" charset="0"/>
              </a:rPr>
              <a:t>формирование мотивации на выбор будущей профессиональной деятельности; </a:t>
            </a:r>
          </a:p>
          <a:p>
            <a:pPr marL="228600" algn="just">
              <a:lnSpc>
                <a:spcPct val="120000"/>
              </a:lnSpc>
              <a:buClr>
                <a:srgbClr val="004D7F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6" charset="0"/>
              </a:rPr>
              <a:t>подготовка к поступлению в профессиональные образовательные организации среднего и высшего образования, реализующие образовательные программы педагогической и физкультурно-спортивной направленности.</a:t>
            </a:r>
          </a:p>
          <a:p>
            <a:pPr marL="228600" algn="just">
              <a:lnSpc>
                <a:spcPct val="120000"/>
              </a:lnSpc>
              <a:buClr>
                <a:srgbClr val="004D7F"/>
              </a:buClr>
              <a:buSzPct val="100000"/>
              <a:buFont typeface="Arial" charset="0"/>
              <a:buChar char="•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r>
              <a:rPr lang="ru-RU" altLang="ru-RU" sz="2000" dirty="0">
                <a:solidFill>
                  <a:srgbClr val="002060"/>
                </a:solidFill>
                <a:latin typeface="Times New Roman" pitchFamily="16" charset="0"/>
              </a:rPr>
              <a:t>укрепление здоровья обучающихся, формирование культуры здорового и безопасного образа жизни.</a:t>
            </a:r>
          </a:p>
          <a:p>
            <a:pPr marL="228600">
              <a:lnSpc>
                <a:spcPct val="90000"/>
              </a:lnSpc>
              <a:spcBef>
                <a:spcPts val="1000"/>
              </a:spcBef>
              <a:buSzPct val="100000"/>
              <a:tabLst>
                <a:tab pos="228600" algn="l"/>
                <a:tab pos="676275" algn="l"/>
                <a:tab pos="1125538" algn="l"/>
                <a:tab pos="1574800" algn="l"/>
                <a:tab pos="2024063" algn="l"/>
                <a:tab pos="2473325" algn="l"/>
                <a:tab pos="2922588" algn="l"/>
                <a:tab pos="3371850" algn="l"/>
                <a:tab pos="3821113" algn="l"/>
                <a:tab pos="4270375" algn="l"/>
                <a:tab pos="4719638" algn="l"/>
                <a:tab pos="5168900" algn="l"/>
                <a:tab pos="5618163" algn="l"/>
                <a:tab pos="6067425" algn="l"/>
                <a:tab pos="6516688" algn="l"/>
                <a:tab pos="6965950" algn="l"/>
                <a:tab pos="7415213" algn="l"/>
                <a:tab pos="7864475" algn="l"/>
                <a:tab pos="8313738" algn="l"/>
                <a:tab pos="8763000" algn="l"/>
                <a:tab pos="9212263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</a:pPr>
            <a:endParaRPr lang="ru-RU" altLang="ru-RU" sz="2000" dirty="0">
              <a:solidFill>
                <a:srgbClr val="004D7F"/>
              </a:solidFill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321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407933" y="5877000"/>
            <a:ext cx="4824628" cy="861480"/>
          </a:xfrm>
          <a:prstGeom prst="rect">
            <a:avLst/>
          </a:prstGeom>
          <a:solidFill>
            <a:srgbClr val="BEE3D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Дополнительные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общеразвивающие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программы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1632094" y="2427120"/>
            <a:ext cx="3600469" cy="3377880"/>
          </a:xfrm>
          <a:prstGeom prst="rect">
            <a:avLst/>
          </a:prstGeom>
          <a:solidFill>
            <a:srgbClr val="BEE3D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Дополнительные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предпрофессиональные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программы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углубленный уровень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базовый уровень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93" name="CustomShape 3"/>
          <p:cNvSpPr/>
          <p:nvPr/>
        </p:nvSpPr>
        <p:spPr>
          <a:xfrm rot="16200000" flipH="1">
            <a:off x="-711232" y="3534405"/>
            <a:ext cx="3390480" cy="1150710"/>
          </a:xfrm>
          <a:prstGeom prst="rect">
            <a:avLst/>
          </a:prstGeom>
          <a:solidFill>
            <a:srgbClr val="BEE3D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Адаптация к жизни в обществе,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профориентация,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отбор одаренных детей (до 18 лет)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4" name="CustomShape 4"/>
          <p:cNvSpPr/>
          <p:nvPr/>
        </p:nvSpPr>
        <p:spPr>
          <a:xfrm>
            <a:off x="6383991" y="5732640"/>
            <a:ext cx="5686941" cy="100620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СОЭ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(Спортивно-оздоровительный этап)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95" name="CustomShape 5"/>
          <p:cNvSpPr/>
          <p:nvPr/>
        </p:nvSpPr>
        <p:spPr>
          <a:xfrm>
            <a:off x="6601821" y="4797360"/>
            <a:ext cx="5199437" cy="93456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НП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(начальная подготовка)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96" name="CustomShape 6"/>
          <p:cNvSpPr/>
          <p:nvPr/>
        </p:nvSpPr>
        <p:spPr>
          <a:xfrm>
            <a:off x="6817488" y="3933720"/>
            <a:ext cx="4716614" cy="80928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ТЭ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(тренировочный этап)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97" name="CustomShape 7"/>
          <p:cNvSpPr/>
          <p:nvPr/>
        </p:nvSpPr>
        <p:spPr>
          <a:xfrm>
            <a:off x="6960426" y="3068640"/>
            <a:ext cx="4466022" cy="86472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ССМ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(совершенствование спортивного мастерства)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8" name="CustomShape 8"/>
          <p:cNvSpPr/>
          <p:nvPr/>
        </p:nvSpPr>
        <p:spPr>
          <a:xfrm>
            <a:off x="7176456" y="2276640"/>
            <a:ext cx="4046567" cy="78552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ВСМ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(высшее спортивное мастерство)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99" name="CustomShape 9"/>
          <p:cNvSpPr/>
          <p:nvPr/>
        </p:nvSpPr>
        <p:spPr>
          <a:xfrm>
            <a:off x="7465572" y="189000"/>
            <a:ext cx="3600469" cy="42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Спортивная подготовка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00" name="CustomShape 10"/>
          <p:cNvSpPr/>
          <p:nvPr/>
        </p:nvSpPr>
        <p:spPr>
          <a:xfrm>
            <a:off x="1055657" y="115920"/>
            <a:ext cx="3600469" cy="502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Дополнительное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образование детей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01" name="CustomShape 11"/>
          <p:cNvSpPr/>
          <p:nvPr/>
        </p:nvSpPr>
        <p:spPr>
          <a:xfrm>
            <a:off x="347805" y="692280"/>
            <a:ext cx="5110506" cy="1582200"/>
          </a:xfrm>
          <a:custGeom>
            <a:avLst/>
            <a:gdLst/>
            <a:ahLst/>
            <a:cxnLst/>
            <a:rect l="l" t="t" r="r" b="b"/>
            <a:pathLst>
              <a:path w="10602" h="4402">
                <a:moveTo>
                  <a:pt x="5300" y="0"/>
                </a:moveTo>
                <a:lnTo>
                  <a:pt x="10601" y="4401"/>
                </a:lnTo>
                <a:lnTo>
                  <a:pt x="0" y="4401"/>
                </a:lnTo>
                <a:lnTo>
                  <a:pt x="5300" y="0"/>
                </a:lnTo>
              </a:path>
            </a:pathLst>
          </a:custGeom>
          <a:solidFill>
            <a:srgbClr val="BEE3D3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2" name="CustomShape 12"/>
          <p:cNvSpPr/>
          <p:nvPr/>
        </p:nvSpPr>
        <p:spPr>
          <a:xfrm>
            <a:off x="8977049" y="5589720"/>
            <a:ext cx="482463" cy="37764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3" name="CustomShape 13"/>
          <p:cNvSpPr/>
          <p:nvPr/>
        </p:nvSpPr>
        <p:spPr>
          <a:xfrm>
            <a:off x="8905401" y="4653000"/>
            <a:ext cx="482463" cy="28872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4" name="CustomShape 14"/>
          <p:cNvSpPr/>
          <p:nvPr/>
        </p:nvSpPr>
        <p:spPr>
          <a:xfrm>
            <a:off x="8905401" y="3789360"/>
            <a:ext cx="482463" cy="28692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5" name="CustomShape 15"/>
          <p:cNvSpPr/>
          <p:nvPr/>
        </p:nvSpPr>
        <p:spPr>
          <a:xfrm>
            <a:off x="8905401" y="2997360"/>
            <a:ext cx="482463" cy="21888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6" name="CustomShape 16"/>
          <p:cNvSpPr/>
          <p:nvPr/>
        </p:nvSpPr>
        <p:spPr>
          <a:xfrm>
            <a:off x="2927901" y="5516640"/>
            <a:ext cx="712533" cy="358560"/>
          </a:xfrm>
          <a:custGeom>
            <a:avLst/>
            <a:gdLst/>
            <a:ahLst/>
            <a:cxnLst/>
            <a:rect l="l" t="t" r="r" b="b"/>
            <a:pathLst>
              <a:path w="1202" h="1002">
                <a:moveTo>
                  <a:pt x="300" y="1001"/>
                </a:moveTo>
                <a:lnTo>
                  <a:pt x="300" y="250"/>
                </a:lnTo>
                <a:lnTo>
                  <a:pt x="0" y="250"/>
                </a:lnTo>
                <a:lnTo>
                  <a:pt x="600" y="0"/>
                </a:lnTo>
                <a:lnTo>
                  <a:pt x="1201" y="250"/>
                </a:lnTo>
                <a:lnTo>
                  <a:pt x="900" y="250"/>
                </a:lnTo>
                <a:lnTo>
                  <a:pt x="900" y="1001"/>
                </a:lnTo>
                <a:lnTo>
                  <a:pt x="300" y="1001"/>
                </a:lnTo>
              </a:path>
            </a:pathLst>
          </a:custGeom>
          <a:solidFill>
            <a:srgbClr val="006D6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7" name="CustomShape 17"/>
          <p:cNvSpPr/>
          <p:nvPr/>
        </p:nvSpPr>
        <p:spPr>
          <a:xfrm>
            <a:off x="2927901" y="3789360"/>
            <a:ext cx="712533" cy="360000"/>
          </a:xfrm>
          <a:custGeom>
            <a:avLst/>
            <a:gdLst/>
            <a:ahLst/>
            <a:cxnLst/>
            <a:rect l="l" t="t" r="r" b="b"/>
            <a:pathLst>
              <a:path w="1202" h="1002">
                <a:moveTo>
                  <a:pt x="300" y="1001"/>
                </a:moveTo>
                <a:lnTo>
                  <a:pt x="300" y="250"/>
                </a:lnTo>
                <a:lnTo>
                  <a:pt x="0" y="250"/>
                </a:lnTo>
                <a:lnTo>
                  <a:pt x="600" y="0"/>
                </a:lnTo>
                <a:lnTo>
                  <a:pt x="1201" y="250"/>
                </a:lnTo>
                <a:lnTo>
                  <a:pt x="900" y="250"/>
                </a:lnTo>
                <a:lnTo>
                  <a:pt x="900" y="1001"/>
                </a:lnTo>
                <a:lnTo>
                  <a:pt x="300" y="1001"/>
                </a:lnTo>
              </a:path>
            </a:pathLst>
          </a:custGeom>
          <a:solidFill>
            <a:srgbClr val="006D6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18"/>
          <p:cNvSpPr/>
          <p:nvPr/>
        </p:nvSpPr>
        <p:spPr>
          <a:xfrm>
            <a:off x="2927901" y="4724280"/>
            <a:ext cx="712533" cy="358560"/>
          </a:xfrm>
          <a:custGeom>
            <a:avLst/>
            <a:gdLst/>
            <a:ahLst/>
            <a:cxnLst/>
            <a:rect l="l" t="t" r="r" b="b"/>
            <a:pathLst>
              <a:path w="1202" h="1002">
                <a:moveTo>
                  <a:pt x="300" y="1001"/>
                </a:moveTo>
                <a:lnTo>
                  <a:pt x="300" y="250"/>
                </a:lnTo>
                <a:lnTo>
                  <a:pt x="0" y="250"/>
                </a:lnTo>
                <a:lnTo>
                  <a:pt x="600" y="0"/>
                </a:lnTo>
                <a:lnTo>
                  <a:pt x="1201" y="250"/>
                </a:lnTo>
                <a:lnTo>
                  <a:pt x="900" y="250"/>
                </a:lnTo>
                <a:lnTo>
                  <a:pt x="900" y="1001"/>
                </a:lnTo>
                <a:lnTo>
                  <a:pt x="300" y="1001"/>
                </a:lnTo>
              </a:path>
            </a:pathLst>
          </a:custGeom>
          <a:solidFill>
            <a:srgbClr val="006D6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9" name="CustomShape 19"/>
          <p:cNvSpPr/>
          <p:nvPr/>
        </p:nvSpPr>
        <p:spPr>
          <a:xfrm>
            <a:off x="7105165" y="620640"/>
            <a:ext cx="4135499" cy="1584000"/>
          </a:xfrm>
          <a:custGeom>
            <a:avLst/>
            <a:gdLst/>
            <a:ahLst/>
            <a:cxnLst/>
            <a:rect l="l" t="t" r="r" b="b"/>
            <a:pathLst>
              <a:path w="10402" h="4402">
                <a:moveTo>
                  <a:pt x="5200" y="0"/>
                </a:moveTo>
                <a:lnTo>
                  <a:pt x="10401" y="4401"/>
                </a:lnTo>
                <a:lnTo>
                  <a:pt x="0" y="4401"/>
                </a:lnTo>
                <a:lnTo>
                  <a:pt x="5200" y="0"/>
                </a:lnTo>
              </a:path>
            </a:pathLst>
          </a:cu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0" name="CustomShape 20"/>
          <p:cNvSpPr/>
          <p:nvPr/>
        </p:nvSpPr>
        <p:spPr>
          <a:xfrm>
            <a:off x="7079602" y="1214280"/>
            <a:ext cx="3870504" cy="918720"/>
          </a:xfrm>
          <a:prstGeom prst="rect">
            <a:avLst/>
          </a:prstGeom>
          <a:noFill/>
          <a:ln>
            <a:solidFill>
              <a:srgbClr val="ADC5E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Спортивные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сборные команды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11" name="CustomShape 21"/>
          <p:cNvSpPr/>
          <p:nvPr/>
        </p:nvSpPr>
        <p:spPr>
          <a:xfrm>
            <a:off x="1703742" y="1341360"/>
            <a:ext cx="2592338" cy="86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Профессиональное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самоопределение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12" name="CustomShape 22"/>
          <p:cNvSpPr/>
          <p:nvPr/>
        </p:nvSpPr>
        <p:spPr>
          <a:xfrm>
            <a:off x="8905401" y="1989000"/>
            <a:ext cx="482463" cy="36000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23"/>
          <p:cNvSpPr/>
          <p:nvPr/>
        </p:nvSpPr>
        <p:spPr>
          <a:xfrm>
            <a:off x="5232922" y="4797360"/>
            <a:ext cx="1015692" cy="194436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14" name="CustomShape 24"/>
          <p:cNvSpPr/>
          <p:nvPr/>
        </p:nvSpPr>
        <p:spPr>
          <a:xfrm rot="10800000">
            <a:off x="5304932" y="2492640"/>
            <a:ext cx="1539561" cy="17380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511806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Рисунок 17"/>
          <p:cNvPicPr/>
          <p:nvPr/>
        </p:nvPicPr>
        <p:blipFill>
          <a:blip r:embed="rId2"/>
          <a:srcRect t="28430"/>
          <a:stretch/>
        </p:blipFill>
        <p:spPr>
          <a:xfrm>
            <a:off x="6364549" y="720360"/>
            <a:ext cx="5649496" cy="61372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416" name="CustomShape 1"/>
          <p:cNvSpPr/>
          <p:nvPr/>
        </p:nvSpPr>
        <p:spPr>
          <a:xfrm>
            <a:off x="110894" y="3933000"/>
            <a:ext cx="2410514" cy="1072800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  <a:alpha val="66000"/>
            </a:schemeClr>
          </a:solidFill>
          <a:ln w="12600">
            <a:solidFill>
              <a:srgbClr val="FFFFFF"/>
            </a:solidFill>
            <a:miter/>
          </a:ln>
          <a:effectLst>
            <a:glow rad="127000">
              <a:srgbClr val="FFFFFF">
                <a:alpha val="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НЕ выявлена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спортивная одаренность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17" name="CustomShape 2"/>
          <p:cNvSpPr/>
          <p:nvPr/>
        </p:nvSpPr>
        <p:spPr>
          <a:xfrm>
            <a:off x="351046" y="6122880"/>
            <a:ext cx="4591318" cy="734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1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ДОПОЛНИТЕЛЬНОЕ ОБРАЗОВАНИЕ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18" name="CustomShape 3"/>
          <p:cNvSpPr/>
          <p:nvPr/>
        </p:nvSpPr>
        <p:spPr>
          <a:xfrm>
            <a:off x="6530171" y="5614920"/>
            <a:ext cx="4978728" cy="5076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1" strike="noStrike" spc="-1">
                <a:solidFill>
                  <a:srgbClr val="004D7F"/>
                </a:solidFill>
                <a:latin typeface="Times New Roman"/>
                <a:ea typeface="DejaVu Sans"/>
              </a:rPr>
              <a:t>СПОРТИВНАЯ ПОДГОТОВКА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19" name="CustomShape 4"/>
          <p:cNvSpPr/>
          <p:nvPr/>
        </p:nvSpPr>
        <p:spPr>
          <a:xfrm>
            <a:off x="2965346" y="3971520"/>
            <a:ext cx="2419875" cy="924120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  <a:alpha val="51000"/>
            </a:schemeClr>
          </a:solidFill>
          <a:ln w="12600">
            <a:solidFill>
              <a:srgbClr val="FFFFFF"/>
            </a:solidFill>
            <a:miter/>
          </a:ln>
          <a:effectLst>
            <a:glow rad="127000">
              <a:srgbClr val="FFFFFF">
                <a:alpha val="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Выявлена спортивная одаренность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0" name="CustomShape 5"/>
          <p:cNvSpPr/>
          <p:nvPr/>
        </p:nvSpPr>
        <p:spPr>
          <a:xfrm rot="16200000">
            <a:off x="1984666" y="3579974"/>
            <a:ext cx="1344240" cy="3491015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rot="5400000" vert="vert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Выявление и отбор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1" name="CustomShape 6"/>
          <p:cNvSpPr/>
          <p:nvPr/>
        </p:nvSpPr>
        <p:spPr>
          <a:xfrm rot="16200000">
            <a:off x="1020771" y="3030769"/>
            <a:ext cx="582120" cy="109022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CustomShape 7"/>
          <p:cNvSpPr/>
          <p:nvPr/>
        </p:nvSpPr>
        <p:spPr>
          <a:xfrm>
            <a:off x="5385582" y="3989520"/>
            <a:ext cx="1015692" cy="10900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3" name="CustomShape 8"/>
          <p:cNvSpPr/>
          <p:nvPr/>
        </p:nvSpPr>
        <p:spPr>
          <a:xfrm>
            <a:off x="263554" y="2277000"/>
            <a:ext cx="3131328" cy="941760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  <a:alpha val="66000"/>
            </a:schemeClr>
          </a:solidFill>
          <a:ln w="12600">
            <a:solidFill>
              <a:srgbClr val="FFFFFF"/>
            </a:solidFill>
            <a:miter/>
          </a:ln>
          <a:effectLst>
            <a:glow rad="127000">
              <a:srgbClr val="FFFFFF">
                <a:alpha val="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ПРОФОРИЕНТАЦИЯ, выявление одаренности в других направлениях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4" name="CustomShape 9"/>
          <p:cNvSpPr/>
          <p:nvPr/>
        </p:nvSpPr>
        <p:spPr>
          <a:xfrm>
            <a:off x="479582" y="692640"/>
            <a:ext cx="2722675" cy="687600"/>
          </a:xfrm>
          <a:prstGeom prst="roundRect">
            <a:avLst>
              <a:gd name="adj" fmla="val 10000"/>
            </a:avLst>
          </a:prstGeom>
          <a:solidFill>
            <a:schemeClr val="accent5">
              <a:lumMod val="20000"/>
              <a:lumOff val="80000"/>
              <a:alpha val="66000"/>
            </a:schemeClr>
          </a:solidFill>
          <a:ln w="12600">
            <a:solidFill>
              <a:srgbClr val="FFFFFF"/>
            </a:solidFill>
            <a:miter/>
          </a:ln>
          <a:effectLst>
            <a:glow rad="127000">
              <a:srgbClr val="FFFFFF">
                <a:alpha val="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Times New Roman"/>
                <a:ea typeface="DejaVu Sans"/>
              </a:rPr>
              <a:t>Подготовка к поступлению в ВУЗ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25" name="CustomShape 10"/>
          <p:cNvSpPr/>
          <p:nvPr/>
        </p:nvSpPr>
        <p:spPr>
          <a:xfrm rot="16200000">
            <a:off x="1453547" y="1231129"/>
            <a:ext cx="582120" cy="1088782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6" name="CustomShape 11"/>
          <p:cNvSpPr/>
          <p:nvPr/>
        </p:nvSpPr>
        <p:spPr>
          <a:xfrm rot="10800000">
            <a:off x="4033245" y="2226240"/>
            <a:ext cx="2332024" cy="109008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8440">
            <a:solidFill>
              <a:schemeClr val="accent2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7" name="CustomShape 12"/>
          <p:cNvSpPr/>
          <p:nvPr/>
        </p:nvSpPr>
        <p:spPr>
          <a:xfrm>
            <a:off x="839989" y="147600"/>
            <a:ext cx="11353359" cy="46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 smtClean="0">
                <a:solidFill>
                  <a:srgbClr val="004D80"/>
                </a:solidFill>
                <a:latin typeface="Times New Roman"/>
                <a:ea typeface="DejaVu Sans"/>
              </a:rPr>
              <a:t>Межведомственное взаимодействие. </a:t>
            </a:r>
            <a:endParaRPr lang="ru-RU" sz="24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33457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2029980" y="1"/>
            <a:ext cx="6328852" cy="612151"/>
          </a:xfrm>
          <a:prstGeom prst="roundRect">
            <a:avLst>
              <a:gd name="adj" fmla="val 10000"/>
            </a:avLst>
          </a:prstGeom>
          <a:solidFill>
            <a:schemeClr val="accent2">
              <a:lumMod val="20000"/>
              <a:lumOff val="80000"/>
              <a:alpha val="72000"/>
            </a:schemeClr>
          </a:solidFill>
          <a:ln w="12700" cap="flat" cmpd="sng" algn="ctr">
            <a:solidFill>
              <a:srgbClr val="FFFFFF">
                <a:lumMod val="40000"/>
                <a:lumOff val="60000"/>
                <a:alpha val="70000"/>
              </a:srgbClr>
            </a:solidFill>
            <a:prstDash val="solid"/>
            <a:miter lim="800000"/>
          </a:ln>
          <a:effectLst>
            <a:glow rad="127000">
              <a:sysClr val="window" lastClr="FFFFFF">
                <a:alpha val="0"/>
              </a:sys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ctr" defTabSz="914400" eaLnBrk="1" hangingPunct="1"/>
            <a:r>
              <a:rPr lang="ru-RU" b="1">
                <a:solidFill>
                  <a:srgbClr val="174261"/>
                </a:solidFill>
                <a:latin typeface="Times New Roman" pitchFamily="16" charset="0"/>
                <a:cs typeface="Times New Roman" pitchFamily="16" charset="0"/>
              </a:rPr>
              <a:t>Дополнительные общеобразовательные программы: </a:t>
            </a:r>
          </a:p>
          <a:p>
            <a:pPr algn="ctr" defTabSz="914400" eaLnBrk="1" hangingPunct="1"/>
            <a:r>
              <a:rPr lang="ru-RU" b="1">
                <a:solidFill>
                  <a:srgbClr val="236292"/>
                </a:solidFill>
                <a:latin typeface="Times New Roman" pitchFamily="16" charset="0"/>
                <a:cs typeface="Times New Roman" pitchFamily="16" charset="0"/>
              </a:rPr>
              <a:t>общеразвивающие </a:t>
            </a:r>
            <a:r>
              <a:rPr lang="ru-RU" b="1">
                <a:solidFill>
                  <a:srgbClr val="17B0E4"/>
                </a:solidFill>
                <a:latin typeface="Times New Roman" pitchFamily="16" charset="0"/>
                <a:cs typeface="Times New Roman" pitchFamily="16" charset="0"/>
              </a:rPr>
              <a:t>	       </a:t>
            </a:r>
            <a:r>
              <a:rPr lang="ru-RU" b="1">
                <a:solidFill>
                  <a:srgbClr val="236292"/>
                </a:solidFill>
                <a:latin typeface="Times New Roman" pitchFamily="16" charset="0"/>
                <a:cs typeface="Times New Roman" pitchFamily="16" charset="0"/>
              </a:rPr>
              <a:t>предпрофессиональные</a:t>
            </a:r>
          </a:p>
        </p:txBody>
      </p:sp>
      <p:sp>
        <p:nvSpPr>
          <p:cNvPr id="84" name="Скругленный прямоугольник 29">
            <a:extLst>
              <a:ext uri="{FF2B5EF4-FFF2-40B4-BE49-F238E27FC236}"/>
            </a:extLst>
          </p:cNvPr>
          <p:cNvSpPr/>
          <p:nvPr/>
        </p:nvSpPr>
        <p:spPr>
          <a:xfrm>
            <a:off x="8682419" y="0"/>
            <a:ext cx="2936131" cy="617389"/>
          </a:xfrm>
          <a:prstGeom prst="roundRect">
            <a:avLst>
              <a:gd name="adj" fmla="val 10000"/>
            </a:avLst>
          </a:prstGeom>
          <a:solidFill>
            <a:schemeClr val="accent1">
              <a:lumMod val="40000"/>
              <a:lumOff val="60000"/>
              <a:alpha val="74000"/>
            </a:schemeClr>
          </a:solidFill>
          <a:ln w="12700" cap="flat" cmpd="sng" algn="ctr">
            <a:solidFill>
              <a:srgbClr val="FFFFFF">
                <a:lumMod val="40000"/>
                <a:lumOff val="60000"/>
                <a:alpha val="70000"/>
              </a:srgbClr>
            </a:solidFill>
            <a:prstDash val="solid"/>
            <a:miter lim="800000"/>
          </a:ln>
          <a:effectLst>
            <a:glow rad="127000">
              <a:sysClr val="window" lastClr="FFFFFF">
                <a:alpha val="0"/>
              </a:sysClr>
            </a:glow>
          </a:effectLst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ctr" defTabSz="914400" eaLnBrk="1" hangingPunct="1"/>
            <a:r>
              <a:rPr lang="ru-RU" b="1">
                <a:solidFill>
                  <a:srgbClr val="236292"/>
                </a:solidFill>
                <a:latin typeface="Times New Roman" pitchFamily="16" charset="0"/>
                <a:cs typeface="Times New Roman" pitchFamily="16" charset="0"/>
              </a:rPr>
              <a:t>Программы спортивной </a:t>
            </a:r>
          </a:p>
          <a:p>
            <a:pPr algn="ctr" defTabSz="914400" eaLnBrk="1" hangingPunct="1"/>
            <a:r>
              <a:rPr lang="ru-RU" b="1">
                <a:solidFill>
                  <a:srgbClr val="236292"/>
                </a:solidFill>
                <a:latin typeface="Times New Roman" pitchFamily="16" charset="0"/>
                <a:cs typeface="Times New Roman" pitchFamily="16" charset="0"/>
              </a:rPr>
              <a:t>подготовки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423646"/>
              </p:ext>
            </p:extLst>
          </p:nvPr>
        </p:nvGraphicFramePr>
        <p:xfrm>
          <a:off x="192089" y="849315"/>
          <a:ext cx="11953875" cy="6196013"/>
        </p:xfrm>
        <a:graphic>
          <a:graphicData uri="http://schemas.openxmlformats.org/drawingml/2006/table">
            <a:tbl>
              <a:tblPr/>
              <a:tblGrid>
                <a:gridCol w="1728787"/>
                <a:gridCol w="3311525"/>
                <a:gridCol w="3455988"/>
                <a:gridCol w="3457575"/>
              </a:tblGrid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Организации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Реализуются в образовательных и иных организациях, имеющих лицензию на осуществление соответствующих видов деятельности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Реализуются в организациях спортивной подготовки и иных организациях, лицензированию не подлежат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Финансирование расходов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Осуществляется по разделу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0700 "Образование"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Осуществляется по разделу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1100 "Физическая культура и спорт»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Кадры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Педагог дополнительного образования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Тренер-преподаватель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Тренер 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</a:tr>
              <a:tr h="8985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Возраст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Обучающихся/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занимающихся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Без ограничения возраста 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A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Дети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до 18 лет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29A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Нижняя граница в соответствии с Федеральными стандартами спортивной подготовки по виду спорта,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верхняя без ограничения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Сроки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Самостоятельно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устанавливается организацией, реализующей Программу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A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Регламентируется Приказом Минспорта России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№939 (730) и  №273-ФЗ ст.75, 84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29A5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соответствии с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Федеральными стандартами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спортивной подготовки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Уровни/этапы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Разноуровневые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программы (базовый,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углубленый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)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ст. 11 закон 273-ФЗ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Этапы спортивной подготовки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Содержание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Разрабатывается образовательными организациями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самостоятельно 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Регламентируются федеральными государственными требованиями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ФГТ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(Приказ Минспорта России N939 (730) 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 соответствии с </a:t>
                      </a: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Федеральными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стандартами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спортивной подготовки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Результаты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Развитие творческих способностей детей, формирование основ культуры здорового и безопасного образа жизни, выявление спортивно одаренных детей. 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Всестороннее развитие личности,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адаптация в обществе, профессиональная ориентация,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 отбор спортивно одаренных детей.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Максимальная реализация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физических возможностей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(достижение спортивного результата) 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EAF9"/>
                    </a:solidFill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Финансовое обеспечение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Сертификат на ДО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(персонифицированное дополнительное образование)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6" charset="0"/>
                        <a:cs typeface="Times New Roman" pitchFamily="16" charset="0"/>
                      </a:endParaRP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6" charset="0"/>
                          <a:cs typeface="Times New Roman" pitchFamily="16" charset="0"/>
                        </a:rPr>
                        <a:t>Согласно стандартам спортивной подготовки</a:t>
                      </a:r>
                    </a:p>
                  </a:txBody>
                  <a:tcPr marL="91452" marR="91452" horzOverflow="overflow">
                    <a:lnL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2D0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F5FC"/>
                    </a:solidFill>
                  </a:tcPr>
                </a:tc>
              </a:tr>
            </a:tbl>
          </a:graphicData>
        </a:graphic>
      </p:graphicFrame>
      <p:sp>
        <p:nvSpPr>
          <p:cNvPr id="29" name="Стрелка: вверх 28">
            <a:extLst>
              <a:ext uri="{FF2B5EF4-FFF2-40B4-BE49-F238E27FC236}"/>
            </a:extLst>
          </p:cNvPr>
          <p:cNvSpPr/>
          <p:nvPr/>
        </p:nvSpPr>
        <p:spPr>
          <a:xfrm rot="10800000">
            <a:off x="3149600" y="619125"/>
            <a:ext cx="669925" cy="230188"/>
          </a:xfrm>
          <a:prstGeom prst="upArrow">
            <a:avLst/>
          </a:prstGeom>
          <a:solidFill>
            <a:srgbClr val="00B0F0">
              <a:alpha val="50000"/>
            </a:srgbClr>
          </a:solidFill>
          <a:ln w="19050" cap="flat" cmpd="sng" algn="ctr">
            <a:solidFill>
              <a:srgbClr val="FFFFFF">
                <a:lumMod val="60000"/>
                <a:lumOff val="40000"/>
                <a:alpha val="70000"/>
              </a:srgbClr>
            </a:solidFill>
            <a:prstDash val="solid"/>
            <a:miter lim="800000"/>
          </a:ln>
          <a:effectLst>
            <a:outerShdw dist="50800" sx="1000" sy="1000" algn="ctr" rotWithShape="0">
              <a:srgbClr val="000000"/>
            </a:outerShdw>
          </a:effectLst>
        </p:spPr>
        <p:txBody>
          <a:bodyPr lIns="261433" tIns="40428" rIns="261433" bIns="40428" anchor="ctr"/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1400" kern="0" dirty="0">
              <a:solidFill>
                <a:srgbClr val="CCCCCC">
                  <a:lumMod val="25000"/>
                </a:srgb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6" name="Стрелка: вверх 35">
            <a:extLst>
              <a:ext uri="{FF2B5EF4-FFF2-40B4-BE49-F238E27FC236}"/>
            </a:extLst>
          </p:cNvPr>
          <p:cNvSpPr/>
          <p:nvPr/>
        </p:nvSpPr>
        <p:spPr>
          <a:xfrm rot="10800000">
            <a:off x="6403975" y="612775"/>
            <a:ext cx="669925" cy="230188"/>
          </a:xfrm>
          <a:prstGeom prst="upArrow">
            <a:avLst/>
          </a:prstGeom>
          <a:solidFill>
            <a:schemeClr val="accent1">
              <a:lumMod val="75000"/>
              <a:alpha val="50000"/>
            </a:schemeClr>
          </a:solidFill>
          <a:ln w="19050" cap="flat" cmpd="sng" algn="ctr">
            <a:solidFill>
              <a:srgbClr val="FFFFFF">
                <a:lumMod val="60000"/>
                <a:lumOff val="40000"/>
                <a:alpha val="70000"/>
              </a:srgbClr>
            </a:solidFill>
            <a:prstDash val="solid"/>
            <a:miter lim="800000"/>
          </a:ln>
          <a:effectLst>
            <a:outerShdw dist="50800" sx="1000" sy="1000" algn="ctr" rotWithShape="0">
              <a:srgbClr val="000000"/>
            </a:outerShdw>
          </a:effectLst>
        </p:spPr>
        <p:txBody>
          <a:bodyPr lIns="261433" tIns="40428" rIns="261433" bIns="40428" anchor="ctr"/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1400" kern="0" dirty="0">
              <a:solidFill>
                <a:srgbClr val="CCCCCC">
                  <a:lumMod val="25000"/>
                </a:srgb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7" name="Стрелка: вверх 36">
            <a:extLst>
              <a:ext uri="{FF2B5EF4-FFF2-40B4-BE49-F238E27FC236}"/>
            </a:extLst>
          </p:cNvPr>
          <p:cNvSpPr/>
          <p:nvPr/>
        </p:nvSpPr>
        <p:spPr>
          <a:xfrm rot="10800000">
            <a:off x="9821863" y="604840"/>
            <a:ext cx="669925" cy="230187"/>
          </a:xfrm>
          <a:prstGeom prst="upArrow">
            <a:avLst/>
          </a:prstGeom>
          <a:solidFill>
            <a:srgbClr val="CCCCCC">
              <a:lumMod val="75000"/>
              <a:alpha val="50000"/>
            </a:srgbClr>
          </a:solidFill>
          <a:ln w="19050" cap="flat" cmpd="sng" algn="ctr">
            <a:solidFill>
              <a:srgbClr val="FFFFFF">
                <a:lumMod val="60000"/>
                <a:lumOff val="40000"/>
                <a:alpha val="70000"/>
              </a:srgbClr>
            </a:solidFill>
            <a:prstDash val="solid"/>
            <a:miter lim="800000"/>
          </a:ln>
          <a:effectLst>
            <a:outerShdw dist="50800" sx="1000" sy="1000" algn="ctr" rotWithShape="0">
              <a:srgbClr val="000000"/>
            </a:outerShdw>
          </a:effectLst>
        </p:spPr>
        <p:txBody>
          <a:bodyPr lIns="261433" tIns="40428" rIns="261433" bIns="40428" anchor="ctr"/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endParaRPr lang="ru-RU" sz="1400" kern="0" dirty="0">
              <a:solidFill>
                <a:srgbClr val="CCCCCC">
                  <a:lumMod val="25000"/>
                </a:srgb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982928" y="5300640"/>
            <a:ext cx="5545442" cy="129492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СОЭ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(Спортивно-оздоровительный этап)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Выявление и отбор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спортивно-одаренных детей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87" name="CustomShape 2"/>
          <p:cNvSpPr/>
          <p:nvPr/>
        </p:nvSpPr>
        <p:spPr>
          <a:xfrm>
            <a:off x="1271686" y="4437000"/>
            <a:ext cx="5040656" cy="79164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НП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(начальная подготовка)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1487714" y="3645000"/>
            <a:ext cx="4681690" cy="72036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ТЭ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(тренировочный этап)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89" name="CustomShape 4"/>
          <p:cNvSpPr/>
          <p:nvPr/>
        </p:nvSpPr>
        <p:spPr>
          <a:xfrm>
            <a:off x="1703743" y="2852640"/>
            <a:ext cx="4321283" cy="72036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ССМ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(этап совершенствования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спортивного мастерства)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0" name="CustomShape 5"/>
          <p:cNvSpPr/>
          <p:nvPr/>
        </p:nvSpPr>
        <p:spPr>
          <a:xfrm>
            <a:off x="1919410" y="2133720"/>
            <a:ext cx="3960876" cy="647280"/>
          </a:xfrm>
          <a:prstGeom prst="rect">
            <a:avLst/>
          </a:pr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ВСМ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(этап высшего спортивного мастерства)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91" name="CustomShape 6"/>
          <p:cNvSpPr/>
          <p:nvPr/>
        </p:nvSpPr>
        <p:spPr>
          <a:xfrm>
            <a:off x="6601820" y="2133720"/>
            <a:ext cx="3672118" cy="4390560"/>
          </a:xfrm>
          <a:prstGeom prst="rect">
            <a:avLst/>
          </a:prstGeom>
          <a:solidFill>
            <a:srgbClr val="ADC5E7">
              <a:alpha val="48000"/>
            </a:srgbClr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292" name="CustomShape 7"/>
          <p:cNvSpPr/>
          <p:nvPr/>
        </p:nvSpPr>
        <p:spPr>
          <a:xfrm>
            <a:off x="6241413" y="620640"/>
            <a:ext cx="4392932" cy="1439640"/>
          </a:xfrm>
          <a:custGeom>
            <a:avLst/>
            <a:gdLst/>
            <a:ahLst/>
            <a:cxnLst/>
            <a:rect l="l" t="t" r="r" b="b"/>
            <a:pathLst>
              <a:path w="8202" h="2402">
                <a:moveTo>
                  <a:pt x="4100" y="0"/>
                </a:moveTo>
                <a:lnTo>
                  <a:pt x="8201" y="2401"/>
                </a:lnTo>
                <a:lnTo>
                  <a:pt x="0" y="2401"/>
                </a:lnTo>
                <a:lnTo>
                  <a:pt x="4100" y="0"/>
                </a:lnTo>
              </a:path>
            </a:pathLst>
          </a:cu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3" name="CustomShape 8"/>
          <p:cNvSpPr/>
          <p:nvPr/>
        </p:nvSpPr>
        <p:spPr>
          <a:xfrm>
            <a:off x="1271685" y="5084640"/>
            <a:ext cx="502986" cy="36000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4" name="CustomShape 9"/>
          <p:cNvSpPr/>
          <p:nvPr/>
        </p:nvSpPr>
        <p:spPr>
          <a:xfrm>
            <a:off x="1487714" y="4221000"/>
            <a:ext cx="504426" cy="35856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5" name="CustomShape 10"/>
          <p:cNvSpPr/>
          <p:nvPr/>
        </p:nvSpPr>
        <p:spPr>
          <a:xfrm>
            <a:off x="1703742" y="3429000"/>
            <a:ext cx="431336" cy="35856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CustomShape 11"/>
          <p:cNvSpPr/>
          <p:nvPr/>
        </p:nvSpPr>
        <p:spPr>
          <a:xfrm>
            <a:off x="1919410" y="2637000"/>
            <a:ext cx="504426" cy="35856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7" name="CustomShape 12"/>
          <p:cNvSpPr/>
          <p:nvPr/>
        </p:nvSpPr>
        <p:spPr>
          <a:xfrm>
            <a:off x="8113298" y="1989000"/>
            <a:ext cx="574275" cy="358560"/>
          </a:xfrm>
          <a:custGeom>
            <a:avLst/>
            <a:gdLst/>
            <a:ahLst/>
            <a:cxnLst/>
            <a:rect l="l" t="t" r="r" b="b"/>
            <a:pathLst>
              <a:path w="1601" h="1002">
                <a:moveTo>
                  <a:pt x="400" y="1001"/>
                </a:moveTo>
                <a:lnTo>
                  <a:pt x="400" y="250"/>
                </a:lnTo>
                <a:lnTo>
                  <a:pt x="0" y="250"/>
                </a:lnTo>
                <a:lnTo>
                  <a:pt x="800" y="0"/>
                </a:lnTo>
                <a:lnTo>
                  <a:pt x="1600" y="250"/>
                </a:lnTo>
                <a:lnTo>
                  <a:pt x="1200" y="250"/>
                </a:lnTo>
                <a:lnTo>
                  <a:pt x="1200" y="1001"/>
                </a:lnTo>
                <a:lnTo>
                  <a:pt x="4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8" name="CustomShape 13"/>
          <p:cNvSpPr/>
          <p:nvPr/>
        </p:nvSpPr>
        <p:spPr>
          <a:xfrm>
            <a:off x="6312702" y="5877000"/>
            <a:ext cx="502986" cy="502920"/>
          </a:xfrm>
          <a:custGeom>
            <a:avLst/>
            <a:gdLst/>
            <a:ahLst/>
            <a:cxnLst/>
            <a:rect l="l" t="t" r="r" b="b"/>
            <a:pathLst>
              <a:path w="1002" h="802">
                <a:moveTo>
                  <a:pt x="0" y="400"/>
                </a:moveTo>
                <a:lnTo>
                  <a:pt x="199" y="0"/>
                </a:lnTo>
                <a:lnTo>
                  <a:pt x="199" y="200"/>
                </a:lnTo>
                <a:lnTo>
                  <a:pt x="801" y="200"/>
                </a:lnTo>
                <a:lnTo>
                  <a:pt x="801" y="0"/>
                </a:lnTo>
                <a:lnTo>
                  <a:pt x="1001" y="400"/>
                </a:lnTo>
                <a:lnTo>
                  <a:pt x="801" y="801"/>
                </a:lnTo>
                <a:lnTo>
                  <a:pt x="801" y="600"/>
                </a:lnTo>
                <a:lnTo>
                  <a:pt x="199" y="600"/>
                </a:lnTo>
                <a:lnTo>
                  <a:pt x="199" y="801"/>
                </a:lnTo>
                <a:lnTo>
                  <a:pt x="0" y="4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9" name="CustomShape 14"/>
          <p:cNvSpPr/>
          <p:nvPr/>
        </p:nvSpPr>
        <p:spPr>
          <a:xfrm>
            <a:off x="6169763" y="4508640"/>
            <a:ext cx="574275" cy="502920"/>
          </a:xfrm>
          <a:custGeom>
            <a:avLst/>
            <a:gdLst/>
            <a:ahLst/>
            <a:cxnLst/>
            <a:rect l="l" t="t" r="r" b="b"/>
            <a:pathLst>
              <a:path w="1002" h="802">
                <a:moveTo>
                  <a:pt x="0" y="400"/>
                </a:moveTo>
                <a:lnTo>
                  <a:pt x="199" y="0"/>
                </a:lnTo>
                <a:lnTo>
                  <a:pt x="199" y="200"/>
                </a:lnTo>
                <a:lnTo>
                  <a:pt x="801" y="200"/>
                </a:lnTo>
                <a:lnTo>
                  <a:pt x="801" y="0"/>
                </a:lnTo>
                <a:lnTo>
                  <a:pt x="1001" y="400"/>
                </a:lnTo>
                <a:lnTo>
                  <a:pt x="801" y="801"/>
                </a:lnTo>
                <a:lnTo>
                  <a:pt x="801" y="600"/>
                </a:lnTo>
                <a:lnTo>
                  <a:pt x="199" y="600"/>
                </a:lnTo>
                <a:lnTo>
                  <a:pt x="199" y="801"/>
                </a:lnTo>
                <a:lnTo>
                  <a:pt x="0" y="4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0" name="CustomShape 15"/>
          <p:cNvSpPr/>
          <p:nvPr/>
        </p:nvSpPr>
        <p:spPr>
          <a:xfrm>
            <a:off x="6025385" y="3787920"/>
            <a:ext cx="719014" cy="433080"/>
          </a:xfrm>
          <a:custGeom>
            <a:avLst/>
            <a:gdLst/>
            <a:ahLst/>
            <a:cxnLst/>
            <a:rect l="l" t="t" r="r" b="b"/>
            <a:pathLst>
              <a:path w="1002" h="802">
                <a:moveTo>
                  <a:pt x="0" y="400"/>
                </a:moveTo>
                <a:lnTo>
                  <a:pt x="199" y="0"/>
                </a:lnTo>
                <a:lnTo>
                  <a:pt x="199" y="200"/>
                </a:lnTo>
                <a:lnTo>
                  <a:pt x="801" y="200"/>
                </a:lnTo>
                <a:lnTo>
                  <a:pt x="801" y="0"/>
                </a:lnTo>
                <a:lnTo>
                  <a:pt x="1001" y="400"/>
                </a:lnTo>
                <a:lnTo>
                  <a:pt x="801" y="801"/>
                </a:lnTo>
                <a:lnTo>
                  <a:pt x="801" y="600"/>
                </a:lnTo>
                <a:lnTo>
                  <a:pt x="199" y="600"/>
                </a:lnTo>
                <a:lnTo>
                  <a:pt x="199" y="801"/>
                </a:lnTo>
                <a:lnTo>
                  <a:pt x="0" y="4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1" name="CustomShape 16"/>
          <p:cNvSpPr/>
          <p:nvPr/>
        </p:nvSpPr>
        <p:spPr>
          <a:xfrm>
            <a:off x="5882446" y="2924280"/>
            <a:ext cx="861592" cy="504360"/>
          </a:xfrm>
          <a:custGeom>
            <a:avLst/>
            <a:gdLst/>
            <a:ahLst/>
            <a:cxnLst/>
            <a:rect l="l" t="t" r="r" b="b"/>
            <a:pathLst>
              <a:path w="1002" h="802">
                <a:moveTo>
                  <a:pt x="0" y="400"/>
                </a:moveTo>
                <a:lnTo>
                  <a:pt x="199" y="0"/>
                </a:lnTo>
                <a:lnTo>
                  <a:pt x="199" y="200"/>
                </a:lnTo>
                <a:lnTo>
                  <a:pt x="801" y="200"/>
                </a:lnTo>
                <a:lnTo>
                  <a:pt x="801" y="0"/>
                </a:lnTo>
                <a:lnTo>
                  <a:pt x="1001" y="400"/>
                </a:lnTo>
                <a:lnTo>
                  <a:pt x="801" y="801"/>
                </a:lnTo>
                <a:lnTo>
                  <a:pt x="801" y="600"/>
                </a:lnTo>
                <a:lnTo>
                  <a:pt x="199" y="600"/>
                </a:lnTo>
                <a:lnTo>
                  <a:pt x="199" y="801"/>
                </a:lnTo>
                <a:lnTo>
                  <a:pt x="0" y="4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2" name="CustomShape 17"/>
          <p:cNvSpPr/>
          <p:nvPr/>
        </p:nvSpPr>
        <p:spPr>
          <a:xfrm>
            <a:off x="6625584" y="2492280"/>
            <a:ext cx="3648355" cy="32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СОЭ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все виды занятий спортом с целью подготовки к участию в спортивных мероприятиях, в том числе в любительский, ветеранский и </a:t>
            </a:r>
            <a:r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клубный спорт, а также в фитнесс-индустрию</a:t>
            </a: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Спортсмены, которым требуется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оздоровление и восстановление 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03" name="CustomShape 18"/>
          <p:cNvSpPr/>
          <p:nvPr/>
        </p:nvSpPr>
        <p:spPr>
          <a:xfrm>
            <a:off x="1992501" y="620640"/>
            <a:ext cx="4032525" cy="1441080"/>
          </a:xfrm>
          <a:custGeom>
            <a:avLst/>
            <a:gdLst/>
            <a:ahLst/>
            <a:cxnLst/>
            <a:rect l="l" t="t" r="r" b="b"/>
            <a:pathLst>
              <a:path w="10402" h="4402">
                <a:moveTo>
                  <a:pt x="5200" y="0"/>
                </a:moveTo>
                <a:lnTo>
                  <a:pt x="10401" y="4401"/>
                </a:lnTo>
                <a:lnTo>
                  <a:pt x="0" y="4401"/>
                </a:lnTo>
                <a:lnTo>
                  <a:pt x="5200" y="0"/>
                </a:lnTo>
              </a:path>
            </a:pathLst>
          </a:custGeom>
          <a:solidFill>
            <a:srgbClr val="ADC5E7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4" name="CustomShape 19"/>
          <p:cNvSpPr/>
          <p:nvPr/>
        </p:nvSpPr>
        <p:spPr>
          <a:xfrm>
            <a:off x="2279817" y="1125360"/>
            <a:ext cx="3529180" cy="1079280"/>
          </a:xfrm>
          <a:prstGeom prst="rect">
            <a:avLst/>
          </a:prstGeom>
          <a:noFill/>
          <a:ln>
            <a:solidFill>
              <a:srgbClr val="ADC5E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Спортивные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сборные команды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305" name="CustomShape 20"/>
          <p:cNvSpPr/>
          <p:nvPr/>
        </p:nvSpPr>
        <p:spPr>
          <a:xfrm>
            <a:off x="5736267" y="2205000"/>
            <a:ext cx="936482" cy="431280"/>
          </a:xfrm>
          <a:custGeom>
            <a:avLst/>
            <a:gdLst/>
            <a:ahLst/>
            <a:cxnLst/>
            <a:rect l="l" t="t" r="r" b="b"/>
            <a:pathLst>
              <a:path w="1002" h="802">
                <a:moveTo>
                  <a:pt x="0" y="400"/>
                </a:moveTo>
                <a:lnTo>
                  <a:pt x="199" y="0"/>
                </a:lnTo>
                <a:lnTo>
                  <a:pt x="199" y="200"/>
                </a:lnTo>
                <a:lnTo>
                  <a:pt x="801" y="200"/>
                </a:lnTo>
                <a:lnTo>
                  <a:pt x="801" y="0"/>
                </a:lnTo>
                <a:lnTo>
                  <a:pt x="1001" y="400"/>
                </a:lnTo>
                <a:lnTo>
                  <a:pt x="801" y="801"/>
                </a:lnTo>
                <a:lnTo>
                  <a:pt x="801" y="600"/>
                </a:lnTo>
                <a:lnTo>
                  <a:pt x="199" y="600"/>
                </a:lnTo>
                <a:lnTo>
                  <a:pt x="199" y="801"/>
                </a:lnTo>
                <a:lnTo>
                  <a:pt x="0" y="400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6" name="CustomShape 21"/>
          <p:cNvSpPr/>
          <p:nvPr/>
        </p:nvSpPr>
        <p:spPr>
          <a:xfrm>
            <a:off x="6960426" y="1052640"/>
            <a:ext cx="2952745" cy="101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Потребность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физической активности и здоровом образе жизни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07" name="CustomShape 22"/>
          <p:cNvSpPr/>
          <p:nvPr/>
        </p:nvSpPr>
        <p:spPr>
          <a:xfrm>
            <a:off x="1559003" y="60480"/>
            <a:ext cx="10299141" cy="704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ctr">
              <a:lnSpc>
                <a:spcPct val="90000"/>
              </a:lnSpc>
            </a:pPr>
            <a:r>
              <a:rPr lang="ru-RU" sz="24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Распространение требований федеральных стандартов спортивной подготовки на спортивно-оздоровительный этап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308" name="CustomShape 23"/>
          <p:cNvSpPr/>
          <p:nvPr/>
        </p:nvSpPr>
        <p:spPr>
          <a:xfrm>
            <a:off x="2208529" y="1916280"/>
            <a:ext cx="574275" cy="360000"/>
          </a:xfrm>
          <a:custGeom>
            <a:avLst/>
            <a:gdLst/>
            <a:ahLst/>
            <a:cxnLst/>
            <a:rect l="l" t="t" r="r" b="b"/>
            <a:pathLst>
              <a:path w="802" h="1002">
                <a:moveTo>
                  <a:pt x="200" y="1001"/>
                </a:moveTo>
                <a:lnTo>
                  <a:pt x="200" y="250"/>
                </a:lnTo>
                <a:lnTo>
                  <a:pt x="0" y="250"/>
                </a:lnTo>
                <a:lnTo>
                  <a:pt x="400" y="0"/>
                </a:lnTo>
                <a:lnTo>
                  <a:pt x="801" y="250"/>
                </a:lnTo>
                <a:lnTo>
                  <a:pt x="600" y="250"/>
                </a:lnTo>
                <a:lnTo>
                  <a:pt x="600" y="1001"/>
                </a:lnTo>
                <a:lnTo>
                  <a:pt x="200" y="1001"/>
                </a:lnTo>
              </a:path>
            </a:pathLst>
          </a:custGeom>
          <a:solidFill>
            <a:srgbClr val="729FC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5280886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3"/>
          <p:cNvGrpSpPr>
            <a:grpSpLocks/>
          </p:cNvGrpSpPr>
          <p:nvPr/>
        </p:nvGrpSpPr>
        <p:grpSpPr bwMode="auto">
          <a:xfrm>
            <a:off x="119063" y="276225"/>
            <a:ext cx="11737975" cy="3278188"/>
            <a:chOff x="129" y="1207"/>
            <a:chExt cx="5942" cy="2577"/>
          </a:xfrm>
        </p:grpSpPr>
        <p:sp>
          <p:nvSpPr>
            <p:cNvPr id="3" name="AutoShape 5"/>
            <p:cNvSpPr>
              <a:spLocks noChangeArrowheads="1"/>
            </p:cNvSpPr>
            <p:nvPr/>
          </p:nvSpPr>
          <p:spPr bwMode="gray">
            <a:xfrm>
              <a:off x="2313" y="2109"/>
              <a:ext cx="1056" cy="115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70C0"/>
                </a:gs>
                <a:gs pos="100000">
                  <a:srgbClr val="0070C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17" name="Text Box 6"/>
            <p:cNvSpPr txBox="1">
              <a:spLocks noChangeArrowheads="1"/>
            </p:cNvSpPr>
            <p:nvPr/>
          </p:nvSpPr>
          <p:spPr bwMode="gray">
            <a:xfrm>
              <a:off x="2336" y="2490"/>
              <a:ext cx="962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algn="ctr" defTabSz="914400"/>
              <a:r>
                <a:rPr lang="en-US" b="1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rPr>
                <a:t>I </a:t>
              </a:r>
              <a:r>
                <a:rPr lang="ru-RU" b="1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rPr>
                <a:t>этап</a:t>
              </a:r>
            </a:p>
            <a:p>
              <a:pPr algn="ctr" defTabSz="914400"/>
              <a:r>
                <a:rPr lang="ru-RU" b="1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rPr>
                <a:t>2019 – 2020 годы</a:t>
              </a:r>
              <a:endParaRPr lang="en-US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algn="ctr" defTabSz="914400"/>
              <a:endParaRPr lang="en-US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5" name="AutoShape 9"/>
            <p:cNvSpPr>
              <a:spLocks noChangeArrowheads="1"/>
            </p:cNvSpPr>
            <p:nvPr/>
          </p:nvSpPr>
          <p:spPr bwMode="gray">
            <a:xfrm>
              <a:off x="1837" y="2014"/>
              <a:ext cx="371" cy="1297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rgbClr val="0070C0"/>
                </a:gs>
                <a:gs pos="100000">
                  <a:srgbClr val="85D9F7">
                    <a:gamma/>
                    <a:shade val="46275"/>
                    <a:invGamma/>
                    <a:alpha val="12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" name="AutoShape 11"/>
            <p:cNvSpPr>
              <a:spLocks noChangeArrowheads="1"/>
            </p:cNvSpPr>
            <p:nvPr/>
          </p:nvSpPr>
          <p:spPr bwMode="auto">
            <a:xfrm>
              <a:off x="129" y="1635"/>
              <a:ext cx="1629" cy="214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25620" name="Text Box 12"/>
            <p:cNvSpPr txBox="1">
              <a:spLocks noChangeArrowheads="1"/>
            </p:cNvSpPr>
            <p:nvPr/>
          </p:nvSpPr>
          <p:spPr bwMode="auto">
            <a:xfrm>
              <a:off x="129" y="1682"/>
              <a:ext cx="1606" cy="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defTabSz="914400">
                <a:buSzPct val="60000"/>
                <a:buFont typeface="Wingdings" charset="2"/>
                <a:buChar char="q"/>
              </a:pPr>
              <a:endPara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defTabSz="914400">
                <a:buSzPct val="60000"/>
                <a:buFont typeface="Wingdings" charset="2"/>
                <a:buChar char="q"/>
              </a:pPr>
              <a:r>
                <a:rPr lang="ru-RU" sz="1200">
                  <a:solidFill>
                    <a:srgbClr val="00194D"/>
                  </a:solidFill>
                  <a:latin typeface="Times New Roman" pitchFamily="16" charset="0"/>
                  <a:cs typeface="Times New Roman" pitchFamily="16" charset="0"/>
                </a:rPr>
                <a:t> Принятие организационных решений по обеспечению выполнения плана мероприятий по реализации Концепции;</a:t>
              </a:r>
            </a:p>
            <a:p>
              <a:pPr defTabSz="914400">
                <a:buSzPct val="60000"/>
              </a:pPr>
              <a:endParaRPr lang="ru-RU" sz="8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defTabSz="914400">
                <a:buSzPct val="60000"/>
                <a:buFont typeface="Wingdings" charset="2"/>
                <a:buChar char="q"/>
              </a:pPr>
              <a:r>
                <a:rPr lang="ru-RU" sz="1200">
                  <a:solidFill>
                    <a:srgbClr val="00194D"/>
                  </a:solidFill>
                  <a:latin typeface="Times New Roman" pitchFamily="16" charset="0"/>
                  <a:cs typeface="Times New Roman" pitchFamily="16" charset="0"/>
                </a:rPr>
                <a:t>  Внесение соответствующих изменений в НПА, обеспечивающие реализацию Концепции;</a:t>
              </a:r>
            </a:p>
            <a:p>
              <a:pPr defTabSz="914400">
                <a:buSzPct val="60000"/>
                <a:buFont typeface="Wingdings" charset="2"/>
                <a:buChar char="q"/>
              </a:pPr>
              <a:endParaRPr lang="ru-RU" sz="8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defTabSz="914400">
                <a:buSzPct val="60000"/>
                <a:buFont typeface="Wingdings" charset="2"/>
                <a:buChar char="q"/>
              </a:pPr>
              <a:r>
                <a:rPr lang="ru-RU" sz="1200">
                  <a:solidFill>
                    <a:srgbClr val="00194D"/>
                  </a:solidFill>
                  <a:latin typeface="Times New Roman" pitchFamily="16" charset="0"/>
                  <a:cs typeface="Times New Roman" pitchFamily="16" charset="0"/>
                </a:rPr>
                <a:t> Включение основных мероприятий по развитию системы подготовки спортивного резерва  в разрабатываемую стратегию развития ФКиС на период до 2030 года</a:t>
              </a:r>
            </a:p>
            <a:p>
              <a:pPr algn="ctr" defTabSz="914400">
                <a:buSzPct val="60000"/>
                <a:buFont typeface="Wingdings" charset="2"/>
                <a:buChar char="q"/>
              </a:pPr>
              <a:endParaRPr lang="en-US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8" name="AutoShape 14"/>
            <p:cNvSpPr>
              <a:spLocks noChangeArrowheads="1"/>
            </p:cNvSpPr>
            <p:nvPr/>
          </p:nvSpPr>
          <p:spPr bwMode="auto">
            <a:xfrm>
              <a:off x="3878" y="1490"/>
              <a:ext cx="2193" cy="212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9" name="AutoShape 16"/>
            <p:cNvSpPr>
              <a:spLocks noChangeArrowheads="1"/>
            </p:cNvSpPr>
            <p:nvPr/>
          </p:nvSpPr>
          <p:spPr bwMode="gray">
            <a:xfrm>
              <a:off x="3458" y="2061"/>
              <a:ext cx="375" cy="1298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rgbClr val="0070C0"/>
                </a:gs>
                <a:gs pos="100000">
                  <a:srgbClr val="85D9F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23" name="Text Box 19"/>
            <p:cNvSpPr txBox="1">
              <a:spLocks noChangeArrowheads="1"/>
            </p:cNvSpPr>
            <p:nvPr/>
          </p:nvSpPr>
          <p:spPr bwMode="gray">
            <a:xfrm>
              <a:off x="2780" y="1207"/>
              <a:ext cx="94" cy="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algn="ctr" defTabSz="914400"/>
              <a:endParaRPr lang="en-US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25603" name="Прямоугольник 12"/>
          <p:cNvSpPr>
            <a:spLocks noChangeArrowheads="1"/>
          </p:cNvSpPr>
          <p:nvPr/>
        </p:nvSpPr>
        <p:spPr bwMode="auto">
          <a:xfrm>
            <a:off x="7573964" y="741363"/>
            <a:ext cx="41402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Font typeface="Wingdings" charset="2"/>
              <a:buChar char="q"/>
            </a:pP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Увеличение до </a:t>
            </a:r>
            <a:r>
              <a:rPr lang="ru-RU" sz="12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23,5% </a:t>
            </a: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доли лиц, занимающихся зачисленных на этапе ВСМ к зачисленным на этапе ССМ</a:t>
            </a:r>
          </a:p>
          <a:p>
            <a:pPr defTabSz="914400"/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в организациях, осуществляющих СП;</a:t>
            </a:r>
          </a:p>
          <a:p>
            <a:pPr defTabSz="914400"/>
            <a:endParaRPr lang="ru-RU" sz="8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>
              <a:buFont typeface="Wingdings" charset="2"/>
              <a:buChar char="q"/>
            </a:pPr>
            <a:r>
              <a:rPr lang="ru-RU" sz="8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Увеличение до </a:t>
            </a:r>
            <a:r>
              <a:rPr lang="ru-RU" sz="12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67%</a:t>
            </a: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 доли лиц, занимающихся по программам СП от общего кол-ва занимающихся в  организациях ведомственной принадлежности в сфере ФКиС </a:t>
            </a:r>
          </a:p>
          <a:p>
            <a:pPr defTabSz="914400">
              <a:buFont typeface="Wingdings" charset="2"/>
              <a:buChar char="q"/>
            </a:pPr>
            <a:endParaRPr lang="ru-RU" sz="12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>
              <a:buFont typeface="Wingdings" charset="2"/>
              <a:buChar char="q"/>
            </a:pP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увеличение до </a:t>
            </a:r>
            <a:r>
              <a:rPr lang="ru-RU" sz="12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46% </a:t>
            </a: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доли лиц, занимающихся имеющих спортивные разряды  и звания, в общем количестве лиц, занимающихся по программам спортивной подготовки</a:t>
            </a:r>
          </a:p>
          <a:p>
            <a:pPr defTabSz="914400">
              <a:buFont typeface="Wingdings" charset="2"/>
              <a:buChar char="q"/>
            </a:pPr>
            <a:endParaRPr lang="ru-RU" sz="12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>
              <a:buFont typeface="Wingdings" charset="2"/>
              <a:buChar char="q"/>
            </a:pPr>
            <a:endParaRPr lang="ru-RU" sz="11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>
              <a:buFont typeface="Wingdings" charset="2"/>
              <a:buChar char="q"/>
            </a:pPr>
            <a:endParaRPr lang="ru-RU" sz="12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defTabSz="914400">
              <a:buFont typeface="Wingdings" charset="2"/>
              <a:buChar char="q"/>
            </a:pPr>
            <a:endParaRPr lang="en-US" sz="12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5604" name="Прямоугольник 13"/>
          <p:cNvSpPr>
            <a:spLocks noChangeArrowheads="1"/>
          </p:cNvSpPr>
          <p:nvPr/>
        </p:nvSpPr>
        <p:spPr bwMode="auto">
          <a:xfrm>
            <a:off x="263526" y="188913"/>
            <a:ext cx="1224121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5000"/>
              </a:spcBef>
              <a:spcAft>
                <a:spcPct val="30000"/>
              </a:spcAft>
            </a:pPr>
            <a:r>
              <a:rPr lang="ru-RU" sz="2800" b="1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Этапы реализации Концепции. Ожидаемые результаты.</a:t>
            </a:r>
          </a:p>
          <a:p>
            <a:pPr algn="ctr" defTabSz="914400" eaLnBrk="1" hangingPunct="1">
              <a:spcBef>
                <a:spcPct val="25000"/>
              </a:spcBef>
              <a:spcAft>
                <a:spcPct val="30000"/>
              </a:spcAft>
            </a:pPr>
            <a:endParaRPr lang="ru-RU" sz="2800" b="1">
              <a:solidFill>
                <a:srgbClr val="003399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5605" name="Прямоугольник 14"/>
          <p:cNvSpPr>
            <a:spLocks noChangeArrowheads="1"/>
          </p:cNvSpPr>
          <p:nvPr/>
        </p:nvSpPr>
        <p:spPr bwMode="auto">
          <a:xfrm>
            <a:off x="5583238" y="765176"/>
            <a:ext cx="184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914400" eaLnBrk="1" hangingPunct="1">
              <a:spcBef>
                <a:spcPct val="25000"/>
              </a:spcBef>
              <a:spcAft>
                <a:spcPct val="30000"/>
              </a:spcAft>
            </a:pPr>
            <a:endParaRPr lang="ru-RU" sz="2800" b="1">
              <a:solidFill>
                <a:srgbClr val="003399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grpSp>
        <p:nvGrpSpPr>
          <p:cNvPr id="25606" name="Group 23"/>
          <p:cNvGrpSpPr>
            <a:grpSpLocks/>
          </p:cNvGrpSpPr>
          <p:nvPr/>
        </p:nvGrpSpPr>
        <p:grpSpPr bwMode="auto">
          <a:xfrm>
            <a:off x="120651" y="3197227"/>
            <a:ext cx="11807825" cy="2968625"/>
            <a:chOff x="176" y="1207"/>
            <a:chExt cx="5978" cy="2512"/>
          </a:xfrm>
        </p:grpSpPr>
        <p:sp>
          <p:nvSpPr>
            <p:cNvPr id="17" name="AutoShape 5"/>
            <p:cNvSpPr>
              <a:spLocks noChangeArrowheads="1"/>
            </p:cNvSpPr>
            <p:nvPr/>
          </p:nvSpPr>
          <p:spPr bwMode="gray">
            <a:xfrm>
              <a:off x="2304" y="1969"/>
              <a:ext cx="1056" cy="115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rgbClr val="FFFFFF"/>
                </a:gs>
                <a:gs pos="50000">
                  <a:srgbClr val="0070C0"/>
                </a:gs>
                <a:gs pos="100000">
                  <a:srgbClr val="0070C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09" name="Text Box 6"/>
            <p:cNvSpPr txBox="1">
              <a:spLocks noChangeArrowheads="1"/>
            </p:cNvSpPr>
            <p:nvPr/>
          </p:nvSpPr>
          <p:spPr bwMode="gray">
            <a:xfrm>
              <a:off x="2448" y="2296"/>
              <a:ext cx="767" cy="1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algn="ctr" defTabSz="914400"/>
              <a:r>
                <a:rPr lang="ru-RU" b="1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rPr>
                <a:t>II</a:t>
              </a:r>
              <a:r>
                <a:rPr lang="en-US" b="1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rPr>
                <a:t> </a:t>
              </a:r>
              <a:r>
                <a:rPr lang="ru-RU" b="1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rPr>
                <a:t>этап </a:t>
              </a:r>
            </a:p>
            <a:p>
              <a:pPr algn="ctr" defTabSz="914400"/>
              <a:r>
                <a:rPr lang="ru-RU" b="1">
                  <a:solidFill>
                    <a:srgbClr val="FFFFFF"/>
                  </a:solidFill>
                  <a:latin typeface="Times New Roman" pitchFamily="16" charset="0"/>
                  <a:cs typeface="Times New Roman" pitchFamily="16" charset="0"/>
                </a:rPr>
                <a:t>2021 – 2025 годы</a:t>
              </a:r>
              <a:endParaRPr lang="en-US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  <a:p>
              <a:pPr algn="ctr" defTabSz="914400"/>
              <a:endParaRPr lang="en-US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19" name="AutoShape 9"/>
            <p:cNvSpPr>
              <a:spLocks noChangeArrowheads="1"/>
            </p:cNvSpPr>
            <p:nvPr/>
          </p:nvSpPr>
          <p:spPr bwMode="gray">
            <a:xfrm>
              <a:off x="1837" y="2014"/>
              <a:ext cx="371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rgbClr val="0070C0"/>
                </a:gs>
                <a:gs pos="100000">
                  <a:srgbClr val="85D9F7">
                    <a:gamma/>
                    <a:shade val="46275"/>
                    <a:invGamma/>
                    <a:alpha val="12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AutoShape 11"/>
            <p:cNvSpPr>
              <a:spLocks noChangeArrowheads="1"/>
            </p:cNvSpPr>
            <p:nvPr/>
          </p:nvSpPr>
          <p:spPr bwMode="auto">
            <a:xfrm>
              <a:off x="176" y="1636"/>
              <a:ext cx="1629" cy="208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176" y="1682"/>
              <a:ext cx="1559" cy="1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defTabSz="914400">
                <a:buSzPct val="60000"/>
                <a:buFont typeface="Wingdings" charset="2"/>
                <a:buChar char="q"/>
              </a:pPr>
              <a:r>
                <a:rPr lang="ru-RU" sz="1200">
                  <a:solidFill>
                    <a:srgbClr val="00194D"/>
                  </a:solidFill>
                  <a:latin typeface="Times New Roman" pitchFamily="16" charset="0"/>
                  <a:cs typeface="Times New Roman" pitchFamily="16" charset="0"/>
                </a:rPr>
                <a:t> Продолжение выполнения плана мероприятий по реализации Концепции;</a:t>
              </a:r>
            </a:p>
            <a:p>
              <a:pPr defTabSz="914400">
                <a:buSzPct val="60000"/>
                <a:buFont typeface="Wingdings" charset="2"/>
                <a:buChar char="q"/>
              </a:pPr>
              <a:r>
                <a:rPr lang="ru-RU" sz="1200">
                  <a:solidFill>
                    <a:srgbClr val="00194D"/>
                  </a:solidFill>
                  <a:latin typeface="Times New Roman" pitchFamily="16" charset="0"/>
                  <a:cs typeface="Times New Roman" pitchFamily="16" charset="0"/>
                </a:rPr>
                <a:t>  Обеспечение совершенствования нормативных правовых актов по реализации Концепции с учетом правоприменительной практики</a:t>
              </a:r>
            </a:p>
            <a:p>
              <a:pPr defTabSz="914400">
                <a:buFont typeface="Wingdings" charset="2"/>
                <a:buChar char="q"/>
              </a:pPr>
              <a:r>
                <a:rPr lang="ru-RU" sz="800">
                  <a:solidFill>
                    <a:srgbClr val="00194D"/>
                  </a:solidFill>
                  <a:latin typeface="Times New Roman" pitchFamily="16" charset="0"/>
                  <a:cs typeface="Times New Roman" pitchFamily="16" charset="0"/>
                </a:rPr>
                <a:t> </a:t>
              </a:r>
              <a:r>
                <a:rPr lang="ru-RU" sz="1200">
                  <a:solidFill>
                    <a:srgbClr val="00194D"/>
                  </a:solidFill>
                  <a:latin typeface="Times New Roman" pitchFamily="16" charset="0"/>
                  <a:cs typeface="Times New Roman" pitchFamily="16" charset="0"/>
                </a:rPr>
                <a:t>Проведение международных спортивных мероприятий в целях обмена опытом между спортсменами, тренерами и иными специалистами;</a:t>
              </a:r>
            </a:p>
            <a:p>
              <a:pPr defTabSz="914400">
                <a:buFont typeface="Wingdings" charset="2"/>
                <a:buChar char="q"/>
              </a:pPr>
              <a:r>
                <a:rPr lang="ru-RU" sz="1200">
                  <a:solidFill>
                    <a:srgbClr val="00194D"/>
                  </a:solidFill>
                  <a:latin typeface="Times New Roman" pitchFamily="16" charset="0"/>
                  <a:cs typeface="Times New Roman" pitchFamily="16" charset="0"/>
                </a:rPr>
                <a:t>Участие в международных мероприятиях </a:t>
              </a:r>
            </a:p>
            <a:p>
              <a:pPr defTabSz="914400">
                <a:buSzPct val="60000"/>
                <a:buFont typeface="Wingdings" charset="2"/>
                <a:buChar char="q"/>
              </a:pPr>
              <a:endParaRPr lang="en-US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2" name="AutoShape 14"/>
            <p:cNvSpPr>
              <a:spLocks noChangeArrowheads="1"/>
            </p:cNvSpPr>
            <p:nvPr/>
          </p:nvSpPr>
          <p:spPr bwMode="auto">
            <a:xfrm>
              <a:off x="3878" y="1431"/>
              <a:ext cx="2276" cy="222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23" name="AutoShape 16"/>
            <p:cNvSpPr>
              <a:spLocks noChangeArrowheads="1"/>
            </p:cNvSpPr>
            <p:nvPr/>
          </p:nvSpPr>
          <p:spPr bwMode="gray">
            <a:xfrm>
              <a:off x="3458" y="2061"/>
              <a:ext cx="375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rgbClr val="0070C0"/>
                </a:gs>
                <a:gs pos="100000">
                  <a:srgbClr val="85D9F7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615" name="Text Box 19"/>
            <p:cNvSpPr txBox="1">
              <a:spLocks noChangeArrowheads="1"/>
            </p:cNvSpPr>
            <p:nvPr/>
          </p:nvSpPr>
          <p:spPr bwMode="gray">
            <a:xfrm>
              <a:off x="2779" y="1207"/>
              <a:ext cx="94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algn="ctr" defTabSz="914400"/>
              <a:endParaRPr lang="en-US" b="1">
                <a:solidFill>
                  <a:srgbClr val="FFFFFF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</p:grpSp>
      <p:sp>
        <p:nvSpPr>
          <p:cNvPr id="25607" name="Прямоугольник 24"/>
          <p:cNvSpPr>
            <a:spLocks noChangeArrowheads="1"/>
          </p:cNvSpPr>
          <p:nvPr/>
        </p:nvSpPr>
        <p:spPr bwMode="auto">
          <a:xfrm>
            <a:off x="7524751" y="3643313"/>
            <a:ext cx="4411663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Font typeface="Wingdings" charset="2"/>
              <a:buChar char="q"/>
            </a:pPr>
            <a:r>
              <a:rPr lang="ru-RU" sz="8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Увеличение до </a:t>
            </a:r>
            <a:r>
              <a:rPr lang="ru-RU" sz="12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25%</a:t>
            </a: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 доли лиц, занимающихся зачисленных на этапе ВСМ к зачисленным на этапе ССМв организациях, осуществляющих СП;</a:t>
            </a:r>
          </a:p>
          <a:p>
            <a:pPr defTabSz="914400">
              <a:buFont typeface="Wingdings" charset="2"/>
              <a:buChar char="q"/>
            </a:pPr>
            <a:endParaRPr lang="ru-RU" sz="8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>
              <a:buFont typeface="Wingdings" charset="2"/>
              <a:buChar char="q"/>
            </a:pPr>
            <a:r>
              <a:rPr lang="ru-RU" sz="8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Увеличение до </a:t>
            </a:r>
            <a:r>
              <a:rPr lang="ru-RU" sz="12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100%</a:t>
            </a: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 доли лиц, занимающихся по программам СП от общего кол-ва занимающихся в  организациях ведомственной принадлежности в сфере ФКиС </a:t>
            </a:r>
          </a:p>
          <a:p>
            <a:pPr defTabSz="914400">
              <a:buFont typeface="Wingdings" charset="2"/>
              <a:buChar char="q"/>
            </a:pPr>
            <a:endParaRPr lang="ru-RU" sz="12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>
              <a:buFont typeface="Wingdings" charset="2"/>
              <a:buChar char="q"/>
            </a:pP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увеличение до </a:t>
            </a:r>
            <a:r>
              <a:rPr lang="ru-RU" sz="12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60 %</a:t>
            </a:r>
            <a:r>
              <a:rPr lang="ru-RU" sz="12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  доли лиц, занимающихся имеющих спортивные разряды  и звания, в общем количестве лиц, занимающихся по программам спортивной подготовки</a:t>
            </a:r>
          </a:p>
          <a:p>
            <a:pPr defTabSz="914400">
              <a:buFont typeface="Wingdings" charset="2"/>
              <a:buChar char="q"/>
            </a:pPr>
            <a:endParaRPr lang="ru-RU" sz="12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>
              <a:buFont typeface="Wingdings" charset="2"/>
              <a:buChar char="q"/>
            </a:pPr>
            <a:endParaRPr lang="ru-RU" sz="11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>
              <a:buFont typeface="Wingdings" charset="2"/>
              <a:buChar char="q"/>
            </a:pPr>
            <a:endParaRPr lang="ru-RU" sz="12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defTabSz="914400">
              <a:buFont typeface="Wingdings" charset="2"/>
              <a:buChar char="q"/>
            </a:pPr>
            <a:endParaRPr lang="en-US" sz="12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0170" y="764704"/>
            <a:ext cx="1188132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основных нормативно-правовых актов отрасли физической культуры и спорта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	Распоряжение Правительства РФ от 07.08.2009 N 1101-р «Об утверждении Стратегии развития физической культуры и спорта в Российской Федерации на период до 2020 года».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	Распоряжение Правительства РФ от 17.10.2018 N 2245-р «Об утверждении Концепции подготовки спортивного резерва в РФ до 2025 года»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	Федеральный закон от 04.12.2007 № 329-ФЗ «О физической культуре и спорте в Российской Федерации».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	Приказ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30.10.2015 N 999 "Об утверждении требований к обеспечению подготовки спортивного резерва для спортивных сборных команд Российской Федерации"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	Приказ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Минспорта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России от 16.08.2013 N 636 "Об утверждении порядка осуществления контроля за соблюдением организациями, осуществляющими спортивную подготовку, федеральных стандартов спортивной подготовки"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	Постановление Правительства РФ от 15.04.2014 N 302 "Об утверждении государственной программы Российской Федерации "Развитие физической культуры и спорта"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	Постановление администрации Липецкой области от 6 сентября 2013 г. № 405 «Об утверждении государственной программы Липецкой области «Развитие физической культуры и спорта Липецкой области»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	Закон Липецкой области от 27.03.2009 № 260-ОЗ «О поощрительных выплатах в сфере физической культуры и спорта».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	Постановление администрации Липецкой области от 30.12.2008 № 356 «Об утверждении Порядка формирования спортивных сборных команд Липецкой области».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	Постановление администрации Липецкой области от 21.06.2010 № 185 «О Порядке формирования календарного плана официальных физкультурных мероприятий и спортивных мероприятий Липецкой области».</a:t>
            </a:r>
          </a:p>
          <a:p>
            <a:pPr marL="342900" indent="-342900">
              <a:buAutoNum type="arabicPeriod" startAt="11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Постановление администрации Липецкой области от 21.06.2010 № 183 «О Порядке проведения официальных физкультурных мероприятий и спортивных мероприятий Липецкой области».</a:t>
            </a:r>
          </a:p>
          <a:p>
            <a:pPr marL="342900" indent="-342900">
              <a:buAutoNum type="arabicPeriod" startAt="11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стандарты спортивной подготовки по видам спорта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7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739896" y="2505240"/>
            <a:ext cx="10516610" cy="13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3" name="CustomShape 2"/>
          <p:cNvSpPr/>
          <p:nvPr/>
        </p:nvSpPr>
        <p:spPr>
          <a:xfrm>
            <a:off x="739896" y="3981600"/>
            <a:ext cx="5158032" cy="8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CustomShape 3"/>
          <p:cNvSpPr/>
          <p:nvPr/>
        </p:nvSpPr>
        <p:spPr>
          <a:xfrm>
            <a:off x="6072912" y="3981600"/>
            <a:ext cx="5183595" cy="82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5" name="CustomShape 4"/>
          <p:cNvSpPr/>
          <p:nvPr/>
        </p:nvSpPr>
        <p:spPr>
          <a:xfrm>
            <a:off x="407573" y="116640"/>
            <a:ext cx="11666239" cy="503280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  <a:scene3d>
            <a:camera prst="orthographic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Поручения Президента российской Федерации В.В. Путина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6" name="CustomShape 5"/>
          <p:cNvSpPr/>
          <p:nvPr/>
        </p:nvSpPr>
        <p:spPr>
          <a:xfrm>
            <a:off x="192265" y="2060640"/>
            <a:ext cx="11809178" cy="1439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algn="just">
              <a:lnSpc>
                <a:spcPct val="100000"/>
              </a:lnSpc>
              <a:buClr>
                <a:srgbClr val="004D80"/>
              </a:buClr>
              <a:buFont typeface="Wingdings" charset="2"/>
              <a:buChar char=""/>
            </a:pPr>
            <a:r>
              <a:rPr lang="ru-RU" sz="18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от 11.05.2016г. Пр-905:</a:t>
            </a:r>
            <a:r>
              <a:rPr lang="ru-RU" sz="18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 разработать и утвердить Концепцию подготовки спортивного резерва в Российской Федерации до 2025 года и план мероприятий по её реализации, включающих в том числе: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неотложные меры по совершенствованию системы оплаты труда тренеров;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>
                <a:solidFill>
                  <a:srgbClr val="004D80"/>
                </a:solidFill>
                <a:latin typeface="Times New Roman"/>
                <a:ea typeface="DejaVu Sans"/>
              </a:rPr>
              <a:t>меры по совершенствованию системы отбора одарённых детей; 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>
                <a:solidFill>
                  <a:srgbClr val="004D80"/>
                </a:solidFill>
                <a:latin typeface="Times New Roman"/>
                <a:ea typeface="DejaVu Sans"/>
              </a:rPr>
              <a:t>развитие системы учреждений спортивной подготовки.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07" name="CustomShape 6"/>
          <p:cNvSpPr/>
          <p:nvPr/>
        </p:nvSpPr>
        <p:spPr>
          <a:xfrm>
            <a:off x="192265" y="3789360"/>
            <a:ext cx="11809178" cy="273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16000" indent="-216000" algn="just">
              <a:lnSpc>
                <a:spcPct val="100000"/>
              </a:lnSpc>
              <a:buClr>
                <a:srgbClr val="004D80"/>
              </a:buClr>
              <a:buFont typeface="Wingdings" charset="2"/>
              <a:buChar char=""/>
            </a:pP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от 11.06.2017г. Пр-1121: </a:t>
            </a: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утвердить Концепцию подготовки спортивного резерва в Российской Федерации до 2025 года, предусмотрев в том числе: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определение организаций, осуществляющих подготовку спортивного резерва, их статуса и наименований;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установление требований к деятельности таких организаций;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разработку совместно с общероссийскими спортивными федерациями по видам спорта и утверждение федеральных стандартов и программ спортивной подготовки, включающих в себя положения об антидопинговом, научно-методическом, медицинском и медико-биологическом, кадровом и материально-техническом обеспечении;</a:t>
            </a: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совершенствование системы подготовки тренерских кадров для организаций, осуществляющих подготовку спортивного резерва, создание системы их государственной аттестации.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208" name="CustomShape 7"/>
          <p:cNvSpPr/>
          <p:nvPr/>
        </p:nvSpPr>
        <p:spPr>
          <a:xfrm>
            <a:off x="192265" y="981000"/>
            <a:ext cx="11809178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just">
              <a:lnSpc>
                <a:spcPct val="90000"/>
              </a:lnSpc>
            </a:pP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 dirty="0">
              <a:latin typeface="Arial"/>
            </a:endParaRPr>
          </a:p>
          <a:p>
            <a:pPr algn="just">
              <a:lnSpc>
                <a:spcPct val="90000"/>
              </a:lnSpc>
            </a:pPr>
            <a:endParaRPr lang="ru-RU" sz="1800" b="0" strike="noStrike" spc="-1" dirty="0">
              <a:latin typeface="Arial"/>
            </a:endParaRPr>
          </a:p>
          <a:p>
            <a:pPr marL="216000" indent="-216000" algn="just">
              <a:lnSpc>
                <a:spcPct val="90000"/>
              </a:lnSpc>
              <a:buClr>
                <a:srgbClr val="004D80"/>
              </a:buClr>
              <a:buFont typeface="Wingdings" charset="2"/>
              <a:buChar char=""/>
            </a:pP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от 10.11.2009г. Пр-2997: </a:t>
            </a: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определить порядок </a:t>
            </a:r>
            <a:r>
              <a:rPr lang="ru-RU" sz="20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передачи детско-юношеских спортивных школ</a:t>
            </a: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, </a:t>
            </a: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осуществляющих подготовку олимпийского резерва,</a:t>
            </a: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 </a:t>
            </a:r>
            <a:r>
              <a:rPr lang="ru-RU" sz="20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в ведение </a:t>
            </a:r>
            <a:r>
              <a:rPr lang="ru-RU" sz="2000" b="1" strike="noStrike" spc="-1" dirty="0" err="1">
                <a:solidFill>
                  <a:srgbClr val="004D80"/>
                </a:solidFill>
                <a:latin typeface="Times New Roman"/>
                <a:ea typeface="DejaVu Sans"/>
              </a:rPr>
              <a:t>Минспорттуризма</a:t>
            </a:r>
            <a:r>
              <a:rPr lang="ru-RU" sz="20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 России</a:t>
            </a:r>
            <a:r>
              <a:rPr lang="ru-RU" sz="1800" b="1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, </a:t>
            </a:r>
            <a:r>
              <a:rPr lang="ru-RU" sz="1800" b="0" strike="noStrike" spc="-1" dirty="0">
                <a:solidFill>
                  <a:srgbClr val="004D80"/>
                </a:solidFill>
                <a:latin typeface="Times New Roman"/>
                <a:ea typeface="DejaVu Sans"/>
              </a:rPr>
              <a:t>предусмотрев сохранение имеющегося материально-технического обеспечения этих школ и условий оплаты труда их работников. </a:t>
            </a:r>
            <a:r>
              <a:rPr dirty="0"/>
              <a:t/>
            </a:r>
            <a:br>
              <a:rPr dirty="0"/>
            </a:br>
            <a:r>
              <a:rPr lang="ru-RU" sz="1800" b="0" strike="noStrike" spc="-1" dirty="0">
                <a:solidFill>
                  <a:srgbClr val="000000"/>
                </a:solidFill>
                <a:latin typeface="Arial"/>
              </a:rPr>
              <a:t> </a:t>
            </a:r>
            <a:endParaRPr lang="ru-RU" sz="18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381957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5442" y="404664"/>
            <a:ext cx="109466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Выдержки из Федерального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закона от 04.12.2007 N 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329-ФЗ «О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физической культуре и спорте в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Российской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Федерации»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стандарты спортивной подготовки - совокупность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минимальных требований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 спортивной подготовке по видам спорта (за исключением военно-прикладных, служебно-прикладных видов спорта, а также национальных видов спорта, развитие которых не осуществляется соответствующей общероссийской спортивной федерацией), разработанных и утвержденных в соответствии с настоящим Федеральным законом и обязательных для организаций, осуществляющих спортивную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подготовку (ст.24.1 329-ФЗ)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5442" y="2924944"/>
            <a:ext cx="11044673" cy="3215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Принадлежность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лица, проходящего спортивную подготовку, к физкультурно-спортивной организации, осуществляющей спортивную подготовку, определяется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основании распорядительного акта о зачислении лица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в такую организацию для прохождения спортивной подготовки на основании государственного (муниципального) задания за счет бюджетных ассигнований соответствующего бюджета бюджетной системы Российской Федерации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или договора об оказании услуг по спортивной подготовке за счет средств физических и (или) юридических лиц.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(абз.2 ст. 27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329-ФЗ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Статья 34.2. Осуществление спортивной подготовки по направлению физкультурно-спортивной организации. Договор оказания услуг по спортивной подготовке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362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9718" y="1412776"/>
            <a:ext cx="10290281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Учебно-тренировочный процесс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тренировочный процесс</a:t>
            </a:r>
          </a:p>
          <a:p>
            <a:pPr lvl="0" algn="just" defTabSz="9144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совет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тренерский совет</a:t>
            </a:r>
          </a:p>
          <a:p>
            <a:pPr lvl="0" algn="just" defTabSz="9144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спортивный сезон</a:t>
            </a:r>
          </a:p>
          <a:p>
            <a:pPr lvl="0" algn="just" defTabSz="9144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занимающиеся/ спортсмены</a:t>
            </a:r>
          </a:p>
          <a:p>
            <a:pPr lvl="0" algn="just" defTabSz="9144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Учебно-тренировочные сборы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тренировочные сборы</a:t>
            </a:r>
          </a:p>
          <a:p>
            <a:pPr lvl="0" algn="just" defTabSz="9144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технологии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спортивные технологии (спортивной подготовки)</a:t>
            </a:r>
          </a:p>
          <a:p>
            <a:pPr lvl="0" algn="just" defTabSz="914400" fontAlgn="base">
              <a:spcBef>
                <a:spcPct val="0"/>
              </a:spcBef>
              <a:spcAft>
                <a:spcPts val="600"/>
              </a:spcAft>
              <a:buClr>
                <a:srgbClr val="000000"/>
              </a:buClr>
              <a:buSzPct val="100000"/>
              <a:buFontTx/>
              <a:buChar char="•"/>
            </a:pPr>
            <a:r>
              <a:rPr lang="ru-RU" alt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</a:t>
            </a:r>
            <a:r>
              <a:rPr lang="ru-RU" alt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План спортивной подготовки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7"/>
            <a:ext cx="115701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Переход на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использование отраслевой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терминологии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6953" y="498378"/>
            <a:ext cx="756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400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Переход на использование отраслевой терминологии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9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1471C5-4CA0-4B8A-914B-7C6E68F5D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178" y="620713"/>
            <a:ext cx="11089232" cy="1066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</a:rPr>
              <a:t>Актуальные нормативные правовые </a:t>
            </a:r>
            <a:r>
              <a:rPr lang="ru-RU" sz="2800" dirty="0" smtClean="0">
                <a:solidFill>
                  <a:srgbClr val="002060"/>
                </a:solidFill>
              </a:rPr>
              <a:t>акты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32771" name="Объект 4">
            <a:extLst>
              <a:ext uri="{FF2B5EF4-FFF2-40B4-BE49-F238E27FC236}">
                <a16:creationId xmlns="" xmlns:a16="http://schemas.microsoft.com/office/drawing/2014/main" id="{F2E6FD65-C586-4348-8DB4-0552DDFD3C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8162" y="1674321"/>
            <a:ext cx="6164918" cy="3057574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842" y="3140968"/>
            <a:ext cx="5400600" cy="30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23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8402" y="1772816"/>
            <a:ext cx="73448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719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936841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988023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971945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8795540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6423830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889093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57815" y="1568350"/>
            <a:ext cx="10539261" cy="3692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ct val="0"/>
              </a:spcAft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023913" y="194929"/>
            <a:ext cx="8166853" cy="85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подготовки спортивного резерва</a:t>
            </a:r>
            <a:br>
              <a:rPr lang="ru-RU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gray">
          <a:xfrm>
            <a:off x="565544" y="2000062"/>
            <a:ext cx="2525939" cy="307777"/>
          </a:xfrm>
          <a:prstGeom prst="rect">
            <a:avLst/>
          </a:prstGeom>
          <a:solidFill>
            <a:srgbClr val="5B9BD5">
              <a:lumMod val="60000"/>
              <a:lumOff val="40000"/>
              <a:alpha val="0"/>
            </a:srgbClr>
          </a:solidFill>
          <a:ln w="12700" cap="flat" cmpd="sng" algn="ctr">
            <a:solidFill>
              <a:srgbClr val="5B9BD5">
                <a:lumMod val="60000"/>
                <a:lumOff val="40000"/>
                <a:alpha val="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gray">
          <a:xfrm>
            <a:off x="654806" y="1839108"/>
            <a:ext cx="4962616" cy="2021939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" name="AutoShape 5"/>
          <p:cNvSpPr>
            <a:spLocks noChangeArrowheads="1"/>
          </p:cNvSpPr>
          <p:nvPr/>
        </p:nvSpPr>
        <p:spPr bwMode="gray">
          <a:xfrm>
            <a:off x="6312818" y="1839107"/>
            <a:ext cx="4803822" cy="2021939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 Box 82"/>
          <p:cNvSpPr txBox="1">
            <a:spLocks noChangeArrowheads="1"/>
          </p:cNvSpPr>
          <p:nvPr/>
        </p:nvSpPr>
        <p:spPr bwMode="gray">
          <a:xfrm>
            <a:off x="3178584" y="1890023"/>
            <a:ext cx="2090432" cy="307777"/>
          </a:xfrm>
          <a:prstGeom prst="rect">
            <a:avLst/>
          </a:prstGeom>
          <a:solidFill>
            <a:schemeClr val="bg1">
              <a:lumMod val="60000"/>
              <a:lumOff val="40000"/>
              <a:alpha val="0"/>
            </a:schemeClr>
          </a:solidFill>
          <a:ln>
            <a:solidFill>
              <a:srgbClr val="0070C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80"/>
          <p:cNvSpPr txBox="1">
            <a:spLocks noChangeArrowheads="1"/>
          </p:cNvSpPr>
          <p:nvPr/>
        </p:nvSpPr>
        <p:spPr bwMode="gray">
          <a:xfrm>
            <a:off x="5878726" y="1903365"/>
            <a:ext cx="2177533" cy="307777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en-US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80"/>
          <p:cNvSpPr txBox="1">
            <a:spLocks noChangeArrowheads="1"/>
          </p:cNvSpPr>
          <p:nvPr/>
        </p:nvSpPr>
        <p:spPr bwMode="gray">
          <a:xfrm>
            <a:off x="6967493" y="1839108"/>
            <a:ext cx="3919875" cy="3247043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Внесение 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изменений в ОК 029-20154 «Общероссийский классификатор видов экономической деятельности» и ОК 034-2014 «Общероссийский классификатор продукции по видам экономической деятельности»</a:t>
            </a: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9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 </a:t>
            </a:r>
            <a:r>
              <a:rPr lang="ru-RU" sz="1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/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 Минэкономразвития РФ;</a:t>
            </a:r>
          </a:p>
          <a:p>
            <a:pPr eaLnBrk="0" hangingPunct="0"/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- </a:t>
            </a:r>
            <a:r>
              <a:rPr lang="ru-RU" sz="14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Росстандарт</a:t>
            </a:r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0" hangingPunct="0"/>
            <a:r>
              <a:rPr lang="ru-RU" sz="14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- Росстат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0179" y="5301790"/>
            <a:ext cx="5574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4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44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78"/>
          <p:cNvSpPr txBox="1">
            <a:spLocks noChangeArrowheads="1"/>
          </p:cNvSpPr>
          <p:nvPr/>
        </p:nvSpPr>
        <p:spPr bwMode="gray">
          <a:xfrm>
            <a:off x="1654625" y="2041192"/>
            <a:ext cx="3614391" cy="2862322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rgbClr val="7030A0">
                <a:alpha val="0"/>
              </a:srgb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ru-RU" sz="8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Внесение изменений в нормативные правовые акты, принятые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Минспортом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по согласованию с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Минобранауки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и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 во исполнение ФЗ «Об образовании в РФ</a:t>
            </a:r>
          </a:p>
          <a:p>
            <a:pPr eaLnBrk="0" hangingPunct="0"/>
            <a:endParaRPr lang="ru-RU" sz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</a:t>
            </a:r>
          </a:p>
        </p:txBody>
      </p:sp>
    </p:spTree>
    <p:extLst>
      <p:ext uri="{BB962C8B-B14F-4D97-AF65-F5344CB8AC3E}">
        <p14:creationId xmlns:p14="http://schemas.microsoft.com/office/powerpoint/2010/main" val="25725159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171384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520841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276953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1928201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4787816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561061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72152" y="1469860"/>
            <a:ext cx="10539261" cy="3692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ct val="0"/>
              </a:spcAft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023913" y="194929"/>
            <a:ext cx="8166853" cy="85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регулирование подготовки спортивного резерва</a:t>
            </a:r>
            <a:br>
              <a:rPr lang="ru-RU" sz="2400" b="1" dirty="0" smtClean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AutoShape 5"/>
          <p:cNvSpPr>
            <a:spLocks noChangeArrowheads="1"/>
          </p:cNvSpPr>
          <p:nvPr/>
        </p:nvSpPr>
        <p:spPr bwMode="gray">
          <a:xfrm>
            <a:off x="438349" y="1752974"/>
            <a:ext cx="2653134" cy="1676026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gray">
          <a:xfrm>
            <a:off x="565544" y="2000062"/>
            <a:ext cx="2525939" cy="2662267"/>
          </a:xfrm>
          <a:prstGeom prst="rect">
            <a:avLst/>
          </a:prstGeom>
          <a:solidFill>
            <a:srgbClr val="5B9BD5">
              <a:lumMod val="60000"/>
              <a:lumOff val="40000"/>
              <a:alpha val="0"/>
            </a:srgbClr>
          </a:solidFill>
          <a:ln w="12700" cap="flat" cmpd="sng" algn="ctr">
            <a:solidFill>
              <a:srgbClr val="5B9BD5">
                <a:lumMod val="60000"/>
                <a:lumOff val="40000"/>
                <a:alpha val="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Разработка стратегии развития </a:t>
            </a:r>
            <a:r>
              <a:rPr kumimoji="0" lang="ru-RU" sz="13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ФКиС</a:t>
            </a: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на период до 2030 года с учетом основных мероприятий по развитию системы подготовки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спортивного резерва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 dirty="0" smtClean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0" cap="none" spc="0" normalizeH="0" baseline="0" noProof="0" dirty="0" smtClean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Минспорт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РФ;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>
                    <a:lumMod val="1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заинтересованные федеральные органы исполнительной власти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Text Box 82"/>
          <p:cNvSpPr txBox="1">
            <a:spLocks noChangeArrowheads="1"/>
          </p:cNvSpPr>
          <p:nvPr/>
        </p:nvSpPr>
        <p:spPr bwMode="gray">
          <a:xfrm>
            <a:off x="3178584" y="1890024"/>
            <a:ext cx="2090432" cy="2031325"/>
          </a:xfrm>
          <a:prstGeom prst="rect">
            <a:avLst/>
          </a:prstGeom>
          <a:solidFill>
            <a:schemeClr val="bg1">
              <a:lumMod val="60000"/>
              <a:lumOff val="40000"/>
              <a:alpha val="0"/>
            </a:schemeClr>
          </a:solidFill>
          <a:ln>
            <a:solidFill>
              <a:srgbClr val="0070C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утверждение порядка проведения научно-методического обеспечения подготовки спортивного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резерва</a:t>
            </a: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</a:t>
            </a:r>
          </a:p>
        </p:txBody>
      </p:sp>
      <p:sp>
        <p:nvSpPr>
          <p:cNvPr id="38" name="Text Box 80"/>
          <p:cNvSpPr txBox="1">
            <a:spLocks noChangeArrowheads="1"/>
          </p:cNvSpPr>
          <p:nvPr/>
        </p:nvSpPr>
        <p:spPr bwMode="gray">
          <a:xfrm>
            <a:off x="6091705" y="1905374"/>
            <a:ext cx="2177533" cy="224676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 типовых отраслевых  норм труда тренеров и иных специалистов, осуществляющих спортивную подготовку</a:t>
            </a:r>
          </a:p>
          <a:p>
            <a:pPr algn="ctr" eaLnBrk="0" hangingPunct="0"/>
            <a:endParaRPr lang="en-US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Минтруд РФ</a:t>
            </a:r>
            <a:endParaRPr lang="en-US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80"/>
          <p:cNvSpPr txBox="1">
            <a:spLocks noChangeArrowheads="1"/>
          </p:cNvSpPr>
          <p:nvPr/>
        </p:nvSpPr>
        <p:spPr bwMode="gray">
          <a:xfrm>
            <a:off x="8622100" y="1752974"/>
            <a:ext cx="2264636" cy="2800767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35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предложений о </a:t>
            </a:r>
          </a:p>
          <a:p>
            <a:pPr eaLnBrk="0" hangingPunct="0"/>
            <a:r>
              <a:rPr lang="ru-RU" sz="135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внесении в законодательство РФ изменений в части предоставления льгот </a:t>
            </a:r>
          </a:p>
          <a:p>
            <a:pPr eaLnBrk="0" hangingPunct="0"/>
            <a:r>
              <a:rPr lang="ru-RU" sz="135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налогообложению организаций, осуществляющих СП</a:t>
            </a:r>
          </a:p>
          <a:p>
            <a:pPr algn="ctr" eaLnBrk="0" hangingPunct="0"/>
            <a:endParaRPr lang="ru-RU" sz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Заинтересованные федеральные органы исполнительной власти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0179" y="5301790"/>
            <a:ext cx="5574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4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44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2985226" y="1752974"/>
            <a:ext cx="2653134" cy="1676026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601420" y="1752974"/>
            <a:ext cx="2653134" cy="1676026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1" name="AutoShape 5"/>
          <p:cNvSpPr>
            <a:spLocks noChangeArrowheads="1"/>
          </p:cNvSpPr>
          <p:nvPr/>
        </p:nvSpPr>
        <p:spPr bwMode="gray">
          <a:xfrm>
            <a:off x="8174203" y="1735337"/>
            <a:ext cx="2712115" cy="1748034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2366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2696767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5188152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275456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616015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589365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740929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654806" y="1772816"/>
            <a:ext cx="4649900" cy="1872208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5443220" y="1772816"/>
            <a:ext cx="5525660" cy="1577099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736754" y="3488370"/>
            <a:ext cx="5184575" cy="1164765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1" name="Text Box 80"/>
          <p:cNvSpPr txBox="1">
            <a:spLocks noChangeArrowheads="1"/>
          </p:cNvSpPr>
          <p:nvPr/>
        </p:nvSpPr>
        <p:spPr bwMode="gray">
          <a:xfrm>
            <a:off x="913950" y="1903365"/>
            <a:ext cx="4529269" cy="2893100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 утверждение методических рекомендаций по совместном участию органов исполнительной власти субъектов </a:t>
            </a: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РФ и органов местного самоуправления, осуществляющих управление в сфере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ресурсном обеспечении организаций, структурных подразделений ДО, осуществляющих СП</a:t>
            </a:r>
          </a:p>
          <a:p>
            <a:pPr eaLnBrk="0" hangingPunct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Минобнауки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Минпросвещения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Органы исполнительной власти </a:t>
            </a: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субъектов РФ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80"/>
          <p:cNvSpPr txBox="1">
            <a:spLocks noChangeArrowheads="1"/>
          </p:cNvSpPr>
          <p:nvPr/>
        </p:nvSpPr>
        <p:spPr bwMode="gray">
          <a:xfrm>
            <a:off x="6042593" y="1834452"/>
            <a:ext cx="4539605" cy="1338828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критериев, показателей и инструментов оценки эффективности деятельности органов исполнительной власти субъектов РФ и органов местного самоуправления, осуществляющих управление в сфере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1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40029" y="3488371"/>
            <a:ext cx="435506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порядка перевода спортсменов из одной организации, осуществляющей СП, в другую для дальнейшего прохождения СП на следующих этапах СП с учетом стимулирования и поощрения тренеров, внесших вклад в подготовку спортсмена</a:t>
            </a: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</a:t>
            </a:r>
            <a:endParaRPr lang="en-US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5106" y="255801"/>
            <a:ext cx="8065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Совершенствование управления, координации деятельности и методического обеспечения системы подготовки спортивного резерва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4A82"/>
              </a:solidFill>
              <a:effectLst/>
              <a:uLnTx/>
              <a:uFillTx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2530" y="5714158"/>
            <a:ext cx="51389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29901" y="5714158"/>
            <a:ext cx="51389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253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6167109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042580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5676759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931762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721085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685218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408163" y="1988840"/>
            <a:ext cx="4860853" cy="1440160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5617422" y="1903364"/>
            <a:ext cx="5056288" cy="949571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5" name="AutoShape 5"/>
          <p:cNvSpPr>
            <a:spLocks noChangeArrowheads="1"/>
          </p:cNvSpPr>
          <p:nvPr/>
        </p:nvSpPr>
        <p:spPr bwMode="gray">
          <a:xfrm>
            <a:off x="5617422" y="3933056"/>
            <a:ext cx="5056287" cy="783145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25106" y="255801"/>
            <a:ext cx="80656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II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Совершенствование управления, координации деятельности и методического обеспечения системы подготовки спортивного резерва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4A82"/>
              </a:solidFill>
              <a:effectLst/>
              <a:uLnTx/>
              <a:uFillTx/>
            </a:endParaRPr>
          </a:p>
        </p:txBody>
      </p:sp>
      <p:sp>
        <p:nvSpPr>
          <p:cNvPr id="21" name="Text Box 82"/>
          <p:cNvSpPr txBox="1">
            <a:spLocks noChangeArrowheads="1"/>
          </p:cNvSpPr>
          <p:nvPr/>
        </p:nvSpPr>
        <p:spPr bwMode="gray">
          <a:xfrm>
            <a:off x="913949" y="1903365"/>
            <a:ext cx="4355067" cy="2462213"/>
          </a:xfrm>
          <a:prstGeom prst="rect">
            <a:avLst/>
          </a:prstGeom>
          <a:solidFill>
            <a:schemeClr val="bg1">
              <a:lumMod val="60000"/>
              <a:lumOff val="40000"/>
              <a:alpha val="0"/>
            </a:schemeClr>
          </a:solidFill>
          <a:ln>
            <a:solidFill>
              <a:srgbClr val="0070C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комплекса мер по научному, медицинскому и медико-биологическому обеспечению при реализации стандартов и программ СП, предусматривающего в том числе совершенствование нормативно правовых актов</a:t>
            </a:r>
          </a:p>
          <a:p>
            <a:pPr eaLnBrk="0" hangingPunct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Общероссийские спортивные </a:t>
            </a: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</p:txBody>
      </p:sp>
      <p:sp>
        <p:nvSpPr>
          <p:cNvPr id="25" name="Text Box 78"/>
          <p:cNvSpPr txBox="1">
            <a:spLocks noChangeArrowheads="1"/>
          </p:cNvSpPr>
          <p:nvPr/>
        </p:nvSpPr>
        <p:spPr bwMode="gray">
          <a:xfrm>
            <a:off x="6052928" y="1848899"/>
            <a:ext cx="4267965" cy="1508105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rgbClr val="7030A0">
                <a:alpha val="0"/>
              </a:srgb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внедрение механизмов совместного использования организациями объектов спорта для обеспечения реализации программ СП и ДОП в области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8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Минкультуры РФ;</a:t>
            </a: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</p:txBody>
      </p:sp>
      <p:sp>
        <p:nvSpPr>
          <p:cNvPr id="26" name="Text Box 82"/>
          <p:cNvSpPr txBox="1">
            <a:spLocks noChangeArrowheads="1"/>
          </p:cNvSpPr>
          <p:nvPr/>
        </p:nvSpPr>
        <p:spPr bwMode="gray">
          <a:xfrm>
            <a:off x="6140030" y="3680102"/>
            <a:ext cx="4442168" cy="1384995"/>
          </a:xfrm>
          <a:prstGeom prst="rect">
            <a:avLst/>
          </a:prstGeom>
          <a:solidFill>
            <a:schemeClr val="bg1">
              <a:lumMod val="60000"/>
              <a:lumOff val="40000"/>
              <a:alpha val="0"/>
            </a:schemeClr>
          </a:solidFill>
          <a:ln>
            <a:solidFill>
              <a:srgbClr val="0070C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при необходимости школ-интернатов спортивной направленности,   в том числе на базе организаций, осуществляющих СП, и училищ ОР</a:t>
            </a: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Органы исполнительной власти субъектов РФ</a:t>
            </a:r>
            <a:endParaRPr lang="en-US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8443" y="5741946"/>
            <a:ext cx="51389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2019 – 2020 годы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91624" y="5741946"/>
            <a:ext cx="51389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2019 – 2021 годы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2618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973559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921333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2149661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0635922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087994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072628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21246" y="1536564"/>
            <a:ext cx="10539261" cy="3692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ct val="0"/>
              </a:spcAft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023913" y="101586"/>
            <a:ext cx="8166853" cy="85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106" y="101586"/>
            <a:ext cx="8388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управления, координации деятельности и методического обеспечения системы подготовки спортивного резерва</a:t>
            </a:r>
            <a:endParaRPr lang="ru-RU" dirty="0">
              <a:solidFill>
                <a:srgbClr val="004A82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1262354" y="2316845"/>
            <a:ext cx="8447881" cy="529308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262355" y="2316845"/>
            <a:ext cx="844882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утверждение программ спортивной подготовки</a:t>
            </a:r>
          </a:p>
          <a:p>
            <a:pPr algn="ctr" eaLnBrk="0" hangingPunct="0"/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>
              <a:buFontTx/>
              <a:buChar char="-"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Общероссийские спортивные федерации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04381" y="5390154"/>
            <a:ext cx="51389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2019 – 2025 годы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5268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1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4317032"/>
              </p:ext>
            </p:extLst>
          </p:nvPr>
        </p:nvGraphicFramePr>
        <p:xfrm>
          <a:off x="9902161" y="5350507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9382097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74423"/>
              </p:ext>
            </p:extLst>
          </p:nvPr>
        </p:nvGraphicFramePr>
        <p:xfrm>
          <a:off x="10190769" y="2814632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9545450"/>
              </p:ext>
            </p:extLst>
          </p:nvPr>
        </p:nvGraphicFramePr>
        <p:xfrm>
          <a:off x="10190769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9680042"/>
              </p:ext>
            </p:extLst>
          </p:nvPr>
        </p:nvGraphicFramePr>
        <p:xfrm>
          <a:off x="10190782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79277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21246" y="1536565"/>
            <a:ext cx="10539261" cy="3692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ct val="0"/>
              </a:spcAft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6" y="101586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023913" y="101587"/>
            <a:ext cx="8166853" cy="85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106" y="101587"/>
            <a:ext cx="83884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развитие отраслевой сети организаций, осуществляющих спортивную подготовку</a:t>
            </a:r>
            <a:r>
              <a:rPr lang="ru-RU" sz="2400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4A8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62355" y="2316845"/>
            <a:ext cx="8448829" cy="38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480170" y="1536565"/>
            <a:ext cx="4745049" cy="1505702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19" name="Text Box 80"/>
          <p:cNvSpPr txBox="1">
            <a:spLocks noChangeArrowheads="1"/>
          </p:cNvSpPr>
          <p:nvPr/>
        </p:nvSpPr>
        <p:spPr bwMode="gray">
          <a:xfrm>
            <a:off x="870152" y="1624247"/>
            <a:ext cx="4355067" cy="2154436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Установление требований к деятельности организаций, осуществляющих спортивную подготовку</a:t>
            </a:r>
          </a:p>
          <a:p>
            <a:pPr algn="ctr" eaLnBrk="0" hangingPunct="0"/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600" b="1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  <a:endParaRPr lang="en-US" sz="1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7782" y="1572171"/>
            <a:ext cx="43329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в региональных центрах спортивной подготовки структурных подразделений по координации деятельности и методическому обеспечению организаций, осуществляющих СП, в субъектах РФ</a:t>
            </a:r>
          </a:p>
          <a:p>
            <a:pPr eaLnBrk="0" hangingPunct="0"/>
            <a:endParaRPr lang="ru-RU" sz="1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6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Органы исполнительной власти  </a:t>
            </a:r>
          </a:p>
          <a:p>
            <a:pPr eaLnBrk="0" hangingPunct="0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субъектов РФ</a:t>
            </a:r>
            <a:endParaRPr lang="en-US" sz="16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1341" y="5211202"/>
            <a:ext cx="54002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3220" y="5232876"/>
            <a:ext cx="54002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2019 – 2020 годы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5520644" y="1528652"/>
            <a:ext cx="4745049" cy="1505702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04213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622521" y="223920"/>
            <a:ext cx="1155390" cy="1155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0" name="CustomShape 2"/>
          <p:cNvSpPr/>
          <p:nvPr/>
        </p:nvSpPr>
        <p:spPr>
          <a:xfrm>
            <a:off x="550872" y="4365720"/>
            <a:ext cx="11162894" cy="200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defTabSz="91440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</a:pPr>
            <a:r>
              <a:rPr lang="ru-RU" sz="2400" b="1" spc="-1" dirty="0">
                <a:solidFill>
                  <a:srgbClr val="004D80"/>
                </a:solidFill>
                <a:latin typeface="Times New Roman"/>
              </a:rPr>
              <a:t>Отсутствие четко обозначенной роли и места каждой физкультурно-спортивной организации привело к дублированию функций</a:t>
            </a:r>
            <a:r>
              <a:rPr lang="ru-RU" sz="2400" spc="-1" dirty="0">
                <a:solidFill>
                  <a:srgbClr val="004D80"/>
                </a:solidFill>
                <a:latin typeface="Times New Roman"/>
              </a:rPr>
              <a:t>, </a:t>
            </a:r>
            <a:r>
              <a:rPr lang="ru-RU" sz="2400" b="1" spc="-1" dirty="0">
                <a:solidFill>
                  <a:srgbClr val="004D80"/>
                </a:solidFill>
                <a:latin typeface="Times New Roman"/>
              </a:rPr>
              <a:t>неэффективному использованию имеющихся ресурсов и не позволяло выстроить единые, прозрачные механизмы управления системой подготовки спортивного резерва в Российской Федерации.  </a:t>
            </a:r>
            <a:endParaRPr lang="ru-RU" sz="2400" spc="-1" dirty="0">
              <a:solidFill>
                <a:prstClr val="black"/>
              </a:solidFill>
            </a:endParaRPr>
          </a:p>
          <a:p>
            <a:pPr algn="ctr" defTabSz="91440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</a:pPr>
            <a:endParaRPr lang="ru-RU" sz="2400" spc="-1" dirty="0">
              <a:solidFill>
                <a:prstClr val="black"/>
              </a:solidFill>
            </a:endParaRPr>
          </a:p>
          <a:p>
            <a:pPr algn="just" defTabSz="91440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</a:pPr>
            <a:endParaRPr lang="ru-RU" sz="2400" spc="-1" dirty="0">
              <a:solidFill>
                <a:prstClr val="black"/>
              </a:solidFill>
            </a:endParaRPr>
          </a:p>
          <a:p>
            <a:pPr algn="just" defTabSz="914400" eaLnBrk="1" fontAlgn="auto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</a:pPr>
            <a:endParaRPr lang="ru-RU" sz="2400" spc="-1" dirty="0">
              <a:solidFill>
                <a:prstClr val="black"/>
              </a:solidFill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34846" y="404640"/>
            <a:ext cx="11738969" cy="158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spc="-1" dirty="0">
                <a:solidFill>
                  <a:srgbClr val="004D80"/>
                </a:solidFill>
                <a:latin typeface="Times New Roman"/>
              </a:rPr>
              <a:t>В России в подготовке спортивного резерва участвовали многообразные физкультурно-спортивные организации, которые были созданы под разные цели и задачи, имели различную ведомственную принадлежность, регулировались разным федеральными законами и имели различные источники финансирования. </a:t>
            </a:r>
            <a:endParaRPr lang="ru-RU" sz="2400" spc="-1" dirty="0">
              <a:solidFill>
                <a:prstClr val="black"/>
              </a:solidFill>
            </a:endParaRPr>
          </a:p>
        </p:txBody>
      </p:sp>
      <p:sp>
        <p:nvSpPr>
          <p:cNvPr id="212" name="CustomShape 4"/>
          <p:cNvSpPr/>
          <p:nvPr/>
        </p:nvSpPr>
        <p:spPr>
          <a:xfrm>
            <a:off x="5375860" y="3141720"/>
            <a:ext cx="1335054" cy="10393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1C7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3" name="CustomShape 5"/>
          <p:cNvSpPr/>
          <p:nvPr/>
        </p:nvSpPr>
        <p:spPr>
          <a:xfrm>
            <a:off x="623961" y="2205000"/>
            <a:ext cx="10945425" cy="502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pc="-1">
                <a:solidFill>
                  <a:srgbClr val="00194D"/>
                </a:solidFill>
                <a:latin typeface="Times New Roman"/>
              </a:rPr>
              <a:t>ДЮСШ, СДЮСШОР, ШВСМ, ЭШВСМ, ЦСП ШВСМ,ЦСП ДЮСШ,ЦОВС,ЦИВС, ДЮКФП, ДЮЦСП, КСДЮСШОР, СДЮСШ, ДЮСАШ, ЦРСВД, ЦФК, ЦСП УОР и др.</a:t>
            </a:r>
            <a:endParaRPr lang="ru-RU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9451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5718873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550039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9250743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1918536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148431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7636316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21246" y="1536564"/>
            <a:ext cx="10539261" cy="3692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ct val="0"/>
              </a:spcAft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023913" y="101586"/>
            <a:ext cx="8166853" cy="85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106" y="101585"/>
            <a:ext cx="83884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 системы подготовки спортивного резерва</a:t>
            </a:r>
            <a:endParaRPr lang="ru-RU" dirty="0">
              <a:solidFill>
                <a:srgbClr val="004A82"/>
              </a:solidFill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 rot="21380344">
            <a:off x="190563" y="1892104"/>
            <a:ext cx="2221382" cy="2258191"/>
          </a:xfrm>
          <a:prstGeom prst="chevron">
            <a:avLst>
              <a:gd name="adj" fmla="val 9471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 rot="21440827">
            <a:off x="2802727" y="1755887"/>
            <a:ext cx="2661643" cy="2095873"/>
          </a:xfrm>
          <a:prstGeom prst="chevron">
            <a:avLst>
              <a:gd name="adj" fmla="val 9471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gray">
          <a:xfrm rot="21339860">
            <a:off x="5501627" y="1525943"/>
            <a:ext cx="2658773" cy="1645873"/>
          </a:xfrm>
          <a:prstGeom prst="chevron">
            <a:avLst>
              <a:gd name="adj" fmla="val 9471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0" name="AutoShape 5"/>
          <p:cNvSpPr>
            <a:spLocks noChangeArrowheads="1"/>
          </p:cNvSpPr>
          <p:nvPr/>
        </p:nvSpPr>
        <p:spPr bwMode="gray">
          <a:xfrm rot="21291136">
            <a:off x="8229818" y="1317624"/>
            <a:ext cx="2384053" cy="1596372"/>
          </a:xfrm>
          <a:prstGeom prst="chevron">
            <a:avLst>
              <a:gd name="adj" fmla="val 9471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1" name="Text Box 80"/>
          <p:cNvSpPr txBox="1">
            <a:spLocks noChangeArrowheads="1"/>
          </p:cNvSpPr>
          <p:nvPr/>
        </p:nvSpPr>
        <p:spPr bwMode="gray">
          <a:xfrm>
            <a:off x="304240" y="2202078"/>
            <a:ext cx="2177533" cy="2477601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 w="0">
            <a:solidFill>
              <a:schemeClr val="accent1">
                <a:lumMod val="60000"/>
                <a:lumOff val="40000"/>
                <a:alpha val="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Принятие нормативно-правовых актов субъектов РФ по совершенствованию систем оплаты труда с учетом единых рекомендаций по установлению на федеральном, региональном и муниципальном уровнях систем оплаты труда работников</a:t>
            </a:r>
          </a:p>
          <a:p>
            <a:pPr algn="ctr" eaLnBrk="0" hangingPunct="0"/>
            <a:endParaRPr lang="ru-RU" sz="11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 субъектов РФ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80"/>
          <p:cNvSpPr txBox="1">
            <a:spLocks noChangeArrowheads="1"/>
          </p:cNvSpPr>
          <p:nvPr/>
        </p:nvSpPr>
        <p:spPr bwMode="gray">
          <a:xfrm>
            <a:off x="3178584" y="1965328"/>
            <a:ext cx="2264635" cy="2477601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комплекса мер по совершенствованию системы оплаты труда тренеров и иных специалистов, осуществляющих СП, предусматривающего стимулирование деятельности по выявлению талантливых детей и передачу их на более высокие этапы СП</a:t>
            </a:r>
          </a:p>
          <a:p>
            <a:pPr algn="ctr" eaLnBrk="0" hangingPunct="0"/>
            <a:endParaRPr lang="ru-RU" sz="11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>
              <a:buFontTx/>
              <a:buChar char="-"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Минфин РФ</a:t>
            </a:r>
            <a:endParaRPr lang="en-US" sz="12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gray">
          <a:xfrm>
            <a:off x="5811274" y="1776842"/>
            <a:ext cx="2351736" cy="2477601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rgbClr val="7030A0">
                <a:alpha val="0"/>
              </a:srgb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15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рекомендаций по совершенствованию системы ДПО тренеров и иных специалистов, осуществляющих подготовку спортивного резерва</a:t>
            </a:r>
          </a:p>
          <a:p>
            <a:pPr eaLnBrk="0" hangingPunct="0"/>
            <a:endParaRPr lang="ru-RU" sz="11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1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1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>
              <a:buFontTx/>
              <a:buChar char="-"/>
            </a:pPr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Минобороны РФ;</a:t>
            </a:r>
          </a:p>
          <a:p>
            <a:pPr eaLnBrk="0" hangingPunct="0">
              <a:buFontTx/>
              <a:buChar char="-"/>
            </a:pPr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Минкультуры РФ</a:t>
            </a:r>
          </a:p>
          <a:p>
            <a:pPr eaLnBrk="0" hangingPunct="0">
              <a:buFontTx/>
              <a:buChar char="-"/>
            </a:pPr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Органы исполнительной </a:t>
            </a:r>
          </a:p>
          <a:p>
            <a:pPr eaLnBrk="0" hangingPunct="0"/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власти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субъектов РФ</a:t>
            </a:r>
          </a:p>
        </p:txBody>
      </p:sp>
      <p:sp>
        <p:nvSpPr>
          <p:cNvPr id="27" name="Text Box 82"/>
          <p:cNvSpPr txBox="1">
            <a:spLocks noChangeArrowheads="1"/>
          </p:cNvSpPr>
          <p:nvPr/>
        </p:nvSpPr>
        <p:spPr bwMode="gray">
          <a:xfrm>
            <a:off x="8404664" y="1696625"/>
            <a:ext cx="2264635" cy="2000548"/>
          </a:xfrm>
          <a:prstGeom prst="rect">
            <a:avLst/>
          </a:prstGeom>
          <a:solidFill>
            <a:schemeClr val="bg1">
              <a:lumMod val="60000"/>
              <a:lumOff val="40000"/>
              <a:alpha val="0"/>
            </a:schemeClr>
          </a:solidFill>
          <a:ln>
            <a:solidFill>
              <a:srgbClr val="0070C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методики оценки вредных и (или) опасных факторов, специфичных для сферы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/>
            <a:r>
              <a: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Минтруд РФ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341" y="5724161"/>
            <a:ext cx="252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20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55650" y="5517421"/>
            <a:ext cx="252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20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56117" y="5211203"/>
            <a:ext cx="252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20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56259" y="4935549"/>
            <a:ext cx="2525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20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654806" y="6107075"/>
            <a:ext cx="2007238" cy="0"/>
          </a:xfrm>
          <a:prstGeom prst="line">
            <a:avLst/>
          </a:prstGeom>
          <a:noFill/>
          <a:ln w="38100" cap="flat" cmpd="dbl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единительная линия 6"/>
          <p:cNvCxnSpPr/>
          <p:nvPr/>
        </p:nvCxnSpPr>
        <p:spPr bwMode="auto">
          <a:xfrm>
            <a:off x="2755650" y="5915618"/>
            <a:ext cx="2525939" cy="0"/>
          </a:xfrm>
          <a:prstGeom prst="line">
            <a:avLst/>
          </a:prstGeom>
          <a:noFill/>
          <a:ln w="38100" cap="flat" cmpd="dbl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/>
          <p:nvPr/>
        </p:nvCxnSpPr>
        <p:spPr bwMode="auto">
          <a:xfrm>
            <a:off x="5511448" y="5517421"/>
            <a:ext cx="2240271" cy="0"/>
          </a:xfrm>
          <a:prstGeom prst="line">
            <a:avLst/>
          </a:prstGeom>
          <a:noFill/>
          <a:ln w="38100" cap="flat" cmpd="dbl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8225465" y="5280116"/>
            <a:ext cx="2226395" cy="0"/>
          </a:xfrm>
          <a:prstGeom prst="line">
            <a:avLst/>
          </a:prstGeom>
          <a:noFill/>
          <a:ln w="38100" cap="flat" cmpd="dbl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2662043" y="5900335"/>
            <a:ext cx="255237" cy="206740"/>
          </a:xfrm>
          <a:prstGeom prst="straightConnector1">
            <a:avLst/>
          </a:prstGeom>
          <a:noFill/>
          <a:ln w="38100" cap="flat" cmpd="dbl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 стрелкой 15"/>
          <p:cNvCxnSpPr/>
          <p:nvPr/>
        </p:nvCxnSpPr>
        <p:spPr bwMode="auto">
          <a:xfrm flipV="1">
            <a:off x="5281589" y="5517421"/>
            <a:ext cx="229859" cy="382914"/>
          </a:xfrm>
          <a:prstGeom prst="straightConnector1">
            <a:avLst/>
          </a:prstGeom>
          <a:noFill/>
          <a:ln w="38100" cap="flat" cmpd="dbl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Прямая со стрелкой 38"/>
          <p:cNvCxnSpPr/>
          <p:nvPr/>
        </p:nvCxnSpPr>
        <p:spPr bwMode="auto">
          <a:xfrm flipV="1">
            <a:off x="7751719" y="5280116"/>
            <a:ext cx="473746" cy="237305"/>
          </a:xfrm>
          <a:prstGeom prst="straightConnector1">
            <a:avLst/>
          </a:prstGeom>
          <a:noFill/>
          <a:ln w="38100" cap="flat" cmpd="dbl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902574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202286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585297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8710534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606629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3049702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142293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21246" y="1536564"/>
            <a:ext cx="10539261" cy="3692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ct val="0"/>
              </a:spcAft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023913" y="101586"/>
            <a:ext cx="8166853" cy="85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106" y="101586"/>
            <a:ext cx="8388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инфраструктуры, финансового и материально-технического обеспечения организаций, осуществляющих спортивную подготовку</a:t>
            </a:r>
            <a:endParaRPr lang="ru-RU" dirty="0">
              <a:solidFill>
                <a:srgbClr val="004A82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262355" y="2316845"/>
            <a:ext cx="8448829" cy="38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en-US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gray">
          <a:xfrm>
            <a:off x="654806" y="1905813"/>
            <a:ext cx="4570413" cy="1883227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gray">
          <a:xfrm>
            <a:off x="5486768" y="1844824"/>
            <a:ext cx="5356733" cy="1944216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391293" y="5113094"/>
            <a:ext cx="54002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43219" y="5232876"/>
            <a:ext cx="54002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gray">
          <a:xfrm>
            <a:off x="1001051" y="1960048"/>
            <a:ext cx="4224168" cy="224676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Утверждение на региональном и муниципальном уровнях нормативных затрат на оказание государственных услуг в сфере </a:t>
            </a:r>
            <a:r>
              <a:rPr lang="ru-RU" sz="1400" dirty="0" err="1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ФКиС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соответствии с федеральными стандартами СП и мониторинг обеспечения финансирования государственных и муниципальных организаций, осуществляющих подготовку спортивного резерва</a:t>
            </a:r>
          </a:p>
          <a:p>
            <a:pPr algn="ctr" eaLnBrk="0" hangingPunct="0"/>
            <a:endParaRPr lang="en-US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 субъектов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en-US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gray">
          <a:xfrm>
            <a:off x="6052928" y="1972279"/>
            <a:ext cx="4529269" cy="2185214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rgbClr val="7030A0">
                <a:alpha val="0"/>
              </a:srgb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объемов финансирования субъектами РФ организаций, осуществляющих СП, и мониторинг обеспечения повышения средней заработной платы тренеров государственных и муниципальных организаций, осуществляющих СП, до средней заработной платы в соответствующем регионе</a:t>
            </a:r>
          </a:p>
          <a:p>
            <a:pPr eaLnBrk="0" hangingPunct="0"/>
            <a:endParaRPr lang="en-US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en-US" sz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2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Органы исполнительной власти субъектов </a:t>
            </a:r>
            <a:r>
              <a:rPr lang="en-US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en-US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82955" y="5113094"/>
            <a:ext cx="540028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квартал 2019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727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7930854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901101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831991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2022257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0284025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4332572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57815" y="1568350"/>
            <a:ext cx="10539261" cy="3692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ct val="0"/>
              </a:spcAft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023913" y="194929"/>
            <a:ext cx="8166853" cy="85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Box 80"/>
          <p:cNvSpPr txBox="1">
            <a:spLocks noChangeArrowheads="1"/>
          </p:cNvSpPr>
          <p:nvPr/>
        </p:nvSpPr>
        <p:spPr bwMode="gray">
          <a:xfrm>
            <a:off x="2569189" y="2049215"/>
            <a:ext cx="2525939" cy="307777"/>
          </a:xfrm>
          <a:prstGeom prst="rect">
            <a:avLst/>
          </a:prstGeom>
          <a:solidFill>
            <a:srgbClr val="5B9BD5">
              <a:lumMod val="60000"/>
              <a:lumOff val="40000"/>
              <a:alpha val="0"/>
            </a:srgbClr>
          </a:solidFill>
          <a:ln w="12700" cap="flat" cmpd="sng" algn="ctr">
            <a:solidFill>
              <a:srgbClr val="5B9BD5">
                <a:lumMod val="60000"/>
                <a:lumOff val="40000"/>
                <a:alpha val="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gray">
          <a:xfrm>
            <a:off x="696194" y="1752974"/>
            <a:ext cx="3658573" cy="1873940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7" name="Text Box 82"/>
          <p:cNvSpPr txBox="1">
            <a:spLocks noChangeArrowheads="1"/>
          </p:cNvSpPr>
          <p:nvPr/>
        </p:nvSpPr>
        <p:spPr bwMode="gray">
          <a:xfrm>
            <a:off x="3178584" y="1890023"/>
            <a:ext cx="2090432" cy="307777"/>
          </a:xfrm>
          <a:prstGeom prst="rect">
            <a:avLst/>
          </a:prstGeom>
          <a:solidFill>
            <a:schemeClr val="bg1">
              <a:lumMod val="60000"/>
              <a:lumOff val="40000"/>
              <a:alpha val="0"/>
            </a:schemeClr>
          </a:solidFill>
          <a:ln>
            <a:solidFill>
              <a:srgbClr val="0070C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80"/>
          <p:cNvSpPr txBox="1">
            <a:spLocks noChangeArrowheads="1"/>
          </p:cNvSpPr>
          <p:nvPr/>
        </p:nvSpPr>
        <p:spPr bwMode="gray">
          <a:xfrm>
            <a:off x="4309116" y="1929587"/>
            <a:ext cx="2177533" cy="307777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en-US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4080570" y="1778924"/>
            <a:ext cx="3714385" cy="1847990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7608962" y="1778924"/>
            <a:ext cx="3888114" cy="1847990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395308" y="189913"/>
            <a:ext cx="7446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отбора спортивно одаренных детей</a:t>
            </a:r>
            <a:b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4A82"/>
              </a:solidFill>
            </a:endParaRPr>
          </a:p>
        </p:txBody>
      </p:sp>
      <p:sp>
        <p:nvSpPr>
          <p:cNvPr id="50" name="Text Box 80"/>
          <p:cNvSpPr txBox="1">
            <a:spLocks noChangeArrowheads="1"/>
          </p:cNvSpPr>
          <p:nvPr/>
        </p:nvSpPr>
        <p:spPr bwMode="gray">
          <a:xfrm>
            <a:off x="1219119" y="1903365"/>
            <a:ext cx="2787243" cy="2154436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и утверждение механизмов и критериев отбора спортивно одаренных детей</a:t>
            </a:r>
          </a:p>
          <a:p>
            <a:pPr algn="ctr" eaLnBrk="0" hangingPunct="0"/>
            <a:endParaRPr lang="ru-RU" sz="1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4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78"/>
          <p:cNvSpPr txBox="1">
            <a:spLocks noChangeArrowheads="1"/>
          </p:cNvSpPr>
          <p:nvPr/>
        </p:nvSpPr>
        <p:spPr bwMode="gray">
          <a:xfrm>
            <a:off x="4638006" y="1888637"/>
            <a:ext cx="3026612" cy="2246769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rgbClr val="7030A0">
                <a:alpha val="0"/>
              </a:srgb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методических рекомендаций по осуществлению деятельности организаций, отвечающих за работу по индивидуальному отбору спортивно одаренных детей, в том числе в отношении детей-инвалидов и лиц с ОВЗ</a:t>
            </a:r>
          </a:p>
          <a:p>
            <a:pPr eaLnBrk="0" hangingPunct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</p:txBody>
      </p:sp>
      <p:sp>
        <p:nvSpPr>
          <p:cNvPr id="52" name="Text Box 82"/>
          <p:cNvSpPr txBox="1">
            <a:spLocks noChangeArrowheads="1"/>
          </p:cNvSpPr>
          <p:nvPr/>
        </p:nvSpPr>
        <p:spPr bwMode="gray">
          <a:xfrm>
            <a:off x="8227539" y="1929586"/>
            <a:ext cx="2700141" cy="2185214"/>
          </a:xfrm>
          <a:prstGeom prst="rect">
            <a:avLst/>
          </a:prstGeom>
          <a:solidFill>
            <a:schemeClr val="bg1">
              <a:lumMod val="60000"/>
              <a:lumOff val="40000"/>
              <a:alpha val="0"/>
            </a:schemeClr>
          </a:solidFill>
          <a:ln>
            <a:solidFill>
              <a:srgbClr val="0070C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научно обоснованных модельных характеристик подготовки спортсмена по виду спорта, имеющих прикладное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значение</a:t>
            </a:r>
          </a:p>
          <a:p>
            <a:pPr eaLnBrk="0" hangingPunct="0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30179" y="5301790"/>
            <a:ext cx="5574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44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квартал 2019</a:t>
            </a:r>
            <a:endParaRPr lang="ru-RU" sz="44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328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4899536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2703952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1396184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017796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551718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8990045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21246" y="1536564"/>
            <a:ext cx="10539261" cy="3692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ct val="0"/>
              </a:spcAft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2023913" y="101586"/>
            <a:ext cx="8166853" cy="8551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4A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3106" y="101585"/>
            <a:ext cx="8388468" cy="38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4A82"/>
              </a:solidFill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gray">
          <a:xfrm>
            <a:off x="696194" y="1905813"/>
            <a:ext cx="9977515" cy="1336315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4A82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3004381" y="5390154"/>
            <a:ext cx="51389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2019 – 2020 годы</a:t>
            </a:r>
            <a:endParaRPr lang="ru-RU" sz="38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95308" y="189913"/>
            <a:ext cx="7446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отбора спортивно одаренных детей</a:t>
            </a:r>
            <a:b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4A82"/>
              </a:solidFill>
            </a:endParaRPr>
          </a:p>
        </p:txBody>
      </p:sp>
      <p:sp>
        <p:nvSpPr>
          <p:cNvPr id="18" name="Text Box 80"/>
          <p:cNvSpPr txBox="1">
            <a:spLocks noChangeArrowheads="1"/>
          </p:cNvSpPr>
          <p:nvPr/>
        </p:nvSpPr>
        <p:spPr bwMode="gray">
          <a:xfrm>
            <a:off x="1913106" y="2110105"/>
            <a:ext cx="8407787" cy="1846659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в региональных центрах СП структурных подразделений, отвечающих за организацию работы по индивидуальному отбору спортивно одаренных детей, в том числе в отношении детей-инвалидов и лиц с ОВЗ</a:t>
            </a:r>
          </a:p>
          <a:p>
            <a:pPr algn="ctr" eaLnBrk="0" hangingPunct="0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Органы исполнительной власти субъектов РФ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8176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894603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371445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8887907"/>
              </p:ext>
            </p:extLst>
          </p:nvPr>
        </p:nvGraphicFramePr>
        <p:xfrm>
          <a:off x="10190767" y="2814631"/>
          <a:ext cx="2002821" cy="95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3892101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6387111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450474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957815" y="1568350"/>
            <a:ext cx="10539261" cy="369249"/>
          </a:xfrm>
          <a:prstGeom prst="rect">
            <a:avLst/>
          </a:prstGeom>
        </p:spPr>
        <p:txBody>
          <a:bodyPr wrap="square" lIns="91358" tIns="45679" rIns="91358" bIns="45679">
            <a:spAutoFit/>
          </a:bodyPr>
          <a:lstStyle/>
          <a:p>
            <a:pPr lvl="0" algn="just" eaLnBrk="0" hangingPunct="0">
              <a:spcBef>
                <a:spcPct val="20000"/>
              </a:spcBef>
              <a:spcAft>
                <a:spcPct val="0"/>
              </a:spcAft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 Box 80"/>
          <p:cNvSpPr txBox="1">
            <a:spLocks noChangeArrowheads="1"/>
          </p:cNvSpPr>
          <p:nvPr/>
        </p:nvSpPr>
        <p:spPr bwMode="gray">
          <a:xfrm>
            <a:off x="2569189" y="2049215"/>
            <a:ext cx="2525939" cy="307777"/>
          </a:xfrm>
          <a:prstGeom prst="rect">
            <a:avLst/>
          </a:prstGeom>
          <a:solidFill>
            <a:srgbClr val="5B9BD5">
              <a:lumMod val="60000"/>
              <a:lumOff val="40000"/>
              <a:alpha val="0"/>
            </a:srgbClr>
          </a:solidFill>
          <a:ln w="12700" cap="flat" cmpd="sng" algn="ctr">
            <a:solidFill>
              <a:srgbClr val="5B9BD5">
                <a:lumMod val="60000"/>
                <a:lumOff val="40000"/>
                <a:alpha val="0"/>
              </a:srgbClr>
            </a:solidFill>
            <a:prstDash val="solid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C000">
                  <a:lumMod val="1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8" name="AutoShape 5"/>
          <p:cNvSpPr>
            <a:spLocks noChangeArrowheads="1"/>
          </p:cNvSpPr>
          <p:nvPr/>
        </p:nvSpPr>
        <p:spPr bwMode="gray">
          <a:xfrm>
            <a:off x="482213" y="1886988"/>
            <a:ext cx="3802589" cy="1974059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7" name="Text Box 82"/>
          <p:cNvSpPr txBox="1">
            <a:spLocks noChangeArrowheads="1"/>
          </p:cNvSpPr>
          <p:nvPr/>
        </p:nvSpPr>
        <p:spPr bwMode="gray">
          <a:xfrm>
            <a:off x="3178584" y="1890023"/>
            <a:ext cx="2090432" cy="307777"/>
          </a:xfrm>
          <a:prstGeom prst="rect">
            <a:avLst/>
          </a:prstGeom>
          <a:solidFill>
            <a:schemeClr val="bg1">
              <a:lumMod val="60000"/>
              <a:lumOff val="40000"/>
              <a:alpha val="0"/>
            </a:schemeClr>
          </a:solidFill>
          <a:ln>
            <a:solidFill>
              <a:srgbClr val="0070C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ru-RU" sz="1400" dirty="0" smtClean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80"/>
          <p:cNvSpPr txBox="1">
            <a:spLocks noChangeArrowheads="1"/>
          </p:cNvSpPr>
          <p:nvPr/>
        </p:nvSpPr>
        <p:spPr bwMode="gray">
          <a:xfrm>
            <a:off x="4309116" y="1929587"/>
            <a:ext cx="2177533" cy="307777"/>
          </a:xfrm>
          <a:prstGeom prst="rect">
            <a:avLst/>
          </a:prstGeom>
          <a:solidFill>
            <a:schemeClr val="accent1">
              <a:lumMod val="60000"/>
              <a:lumOff val="40000"/>
              <a:alpha val="0"/>
            </a:schemeClr>
          </a:solidFill>
          <a:ln>
            <a:solidFill>
              <a:schemeClr val="accent1">
                <a:lumMod val="60000"/>
                <a:lumOff val="40000"/>
                <a:alpha val="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endParaRPr lang="en-US" sz="1400" dirty="0">
              <a:solidFill>
                <a:schemeClr val="accent4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5"/>
          <p:cNvSpPr>
            <a:spLocks noChangeArrowheads="1"/>
          </p:cNvSpPr>
          <p:nvPr/>
        </p:nvSpPr>
        <p:spPr bwMode="gray">
          <a:xfrm>
            <a:off x="4080570" y="1886987"/>
            <a:ext cx="3960440" cy="1974059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gray">
          <a:xfrm>
            <a:off x="7896994" y="1886987"/>
            <a:ext cx="3600082" cy="1974059"/>
          </a:xfrm>
          <a:prstGeom prst="chevron">
            <a:avLst>
              <a:gd name="adj" fmla="val 17384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302455" y="5772052"/>
            <a:ext cx="4006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32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квартал 2019</a:t>
            </a:r>
            <a:endParaRPr lang="ru-RU" sz="32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14499" y="5832422"/>
            <a:ext cx="5138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IV </a:t>
            </a:r>
            <a:r>
              <a:rPr lang="ru-RU" sz="3200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квартал 2019</a:t>
            </a:r>
            <a:endParaRPr lang="ru-RU" sz="3200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15929" y="189912"/>
            <a:ext cx="8274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4A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научно-методического, медико-биологического и антидопингового обеспечения</a:t>
            </a:r>
            <a:endParaRPr lang="ru-RU" dirty="0">
              <a:solidFill>
                <a:srgbClr val="004A82"/>
              </a:solidFill>
            </a:endParaRPr>
          </a:p>
        </p:txBody>
      </p:sp>
      <p:sp>
        <p:nvSpPr>
          <p:cNvPr id="26" name="Text Box 78"/>
          <p:cNvSpPr txBox="1">
            <a:spLocks noChangeArrowheads="1"/>
          </p:cNvSpPr>
          <p:nvPr/>
        </p:nvSpPr>
        <p:spPr bwMode="gray">
          <a:xfrm>
            <a:off x="1262669" y="1944427"/>
            <a:ext cx="2613040" cy="3154710"/>
          </a:xfrm>
          <a:prstGeom prst="rect">
            <a:avLst/>
          </a:prstGeom>
          <a:solidFill>
            <a:srgbClr val="7030A0">
              <a:alpha val="0"/>
            </a:srgbClr>
          </a:solidFill>
          <a:ln>
            <a:solidFill>
              <a:srgbClr val="7030A0">
                <a:alpha val="0"/>
              </a:srgbClr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мер, направленных на противодействие использованию юными спортсменами запрещенных допинговых средств и (или) методов</a:t>
            </a:r>
          </a:p>
          <a:p>
            <a:pPr eaLnBrk="0" hangingPunct="0"/>
            <a:endParaRPr lang="ru-RU" sz="11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6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РФ;</a:t>
            </a: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Общероссийские  </a:t>
            </a: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спортивные федерации;</a:t>
            </a:r>
          </a:p>
          <a:p>
            <a:pPr eaLnBrk="0" hangingPunct="0">
              <a:buFontTx/>
              <a:buChar char="-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органы исполнительной </a:t>
            </a: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власти субъектов РФ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80"/>
          <p:cNvSpPr txBox="1">
            <a:spLocks noChangeArrowheads="1"/>
          </p:cNvSpPr>
          <p:nvPr/>
        </p:nvSpPr>
        <p:spPr bwMode="gray">
          <a:xfrm>
            <a:off x="4746723" y="1929587"/>
            <a:ext cx="2961445" cy="2339102"/>
          </a:xfrm>
          <a:prstGeom prst="rect">
            <a:avLst/>
          </a:prstGeom>
          <a:solidFill>
            <a:srgbClr val="FFFF00">
              <a:alpha val="0"/>
            </a:srgbClr>
          </a:solidFill>
          <a:ln>
            <a:solidFill>
              <a:srgbClr val="FFFF0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</a:t>
            </a:r>
          </a:p>
          <a:p>
            <a:pPr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региональной модели научно-методического обеспечения подготовки спортивного резерва</a:t>
            </a:r>
          </a:p>
          <a:p>
            <a:pPr algn="ctr" eaLnBrk="0" hangingPunct="0"/>
            <a:endParaRPr lang="ru-RU" sz="1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4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endParaRPr lang="ru-RU" sz="1000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Минспорт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РФ</a:t>
            </a:r>
            <a:endParaRPr 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82"/>
          <p:cNvSpPr txBox="1">
            <a:spLocks noChangeArrowheads="1"/>
          </p:cNvSpPr>
          <p:nvPr/>
        </p:nvSpPr>
        <p:spPr bwMode="gray">
          <a:xfrm>
            <a:off x="8160609" y="1973597"/>
            <a:ext cx="2787243" cy="2462213"/>
          </a:xfrm>
          <a:prstGeom prst="rect">
            <a:avLst/>
          </a:prstGeom>
          <a:solidFill>
            <a:schemeClr val="bg1">
              <a:lumMod val="60000"/>
              <a:lumOff val="40000"/>
              <a:alpha val="0"/>
            </a:schemeClr>
          </a:solidFill>
          <a:ln>
            <a:solidFill>
              <a:srgbClr val="0070C0">
                <a:alpha val="0"/>
              </a:srgb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Издание антидопинговых материалов для организаций, осуществляющих спортивную подготовку</a:t>
            </a:r>
          </a:p>
          <a:p>
            <a:pPr eaLnBrk="0" hangingPunct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органы исполнительной власти субъектов РФ</a:t>
            </a:r>
          </a:p>
        </p:txBody>
      </p:sp>
    </p:spTree>
    <p:extLst>
      <p:ext uri="{BB962C8B-B14F-4D97-AF65-F5344CB8AC3E}">
        <p14:creationId xmlns:p14="http://schemas.microsoft.com/office/powerpoint/2010/main" val="2072798652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622521" y="223920"/>
            <a:ext cx="1155390" cy="11552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5" name="CustomShape 2"/>
          <p:cNvSpPr/>
          <p:nvPr/>
        </p:nvSpPr>
        <p:spPr>
          <a:xfrm>
            <a:off x="0" y="0"/>
            <a:ext cx="12193348" cy="8679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343080" indent="-341280"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350" b="1" spc="-1" dirty="0">
                <a:solidFill>
                  <a:srgbClr val="00194D"/>
                </a:solidFill>
                <a:latin typeface="Times New Roman"/>
              </a:rPr>
              <a:t>Межведомственная и межуровневая разобщенность и несогласованность действий различных органов управления в решении задач по подготовке спортивного резерва.</a:t>
            </a:r>
            <a:endParaRPr lang="ru-RU" sz="2350" spc="-1" dirty="0">
              <a:solidFill>
                <a:prstClr val="black"/>
              </a:solidFill>
            </a:endParaRPr>
          </a:p>
        </p:txBody>
      </p:sp>
      <p:sp>
        <p:nvSpPr>
          <p:cNvPr id="216" name="CustomShape 3"/>
          <p:cNvSpPr/>
          <p:nvPr/>
        </p:nvSpPr>
        <p:spPr>
          <a:xfrm>
            <a:off x="4668008" y="1116000"/>
            <a:ext cx="1784392" cy="8982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spc="-1">
                <a:solidFill>
                  <a:srgbClr val="00194D"/>
                </a:solidFill>
                <a:latin typeface="Times New Roman"/>
              </a:rPr>
              <a:t>ДЮСШ, СДЮСШОР</a:t>
            </a:r>
            <a:endParaRPr lang="ru-RU" sz="2000" spc="-1">
              <a:solidFill>
                <a:prstClr val="black"/>
              </a:solidFill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9026016" y="1214280"/>
            <a:ext cx="1538120" cy="79164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spc="-1">
                <a:solidFill>
                  <a:srgbClr val="00194D"/>
                </a:solidFill>
                <a:latin typeface="Times New Roman"/>
              </a:rPr>
              <a:t>Ведомство ФКиС</a:t>
            </a:r>
            <a:endParaRPr lang="ru-RU" sz="2000" spc="-1">
              <a:solidFill>
                <a:prstClr val="black"/>
              </a:solidFill>
            </a:endParaRPr>
          </a:p>
        </p:txBody>
      </p:sp>
      <p:sp>
        <p:nvSpPr>
          <p:cNvPr id="218" name="CustomShape 5"/>
          <p:cNvSpPr/>
          <p:nvPr/>
        </p:nvSpPr>
        <p:spPr>
          <a:xfrm>
            <a:off x="6157162" y="3297240"/>
            <a:ext cx="2066669" cy="13330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pc="-1">
                <a:solidFill>
                  <a:srgbClr val="00194D"/>
                </a:solidFill>
                <a:latin typeface="Times New Roman"/>
              </a:rPr>
              <a:t>Контролирует его выполнение, в том числе в части финансовой дисциплины</a:t>
            </a:r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219" name="CustomShape 6"/>
          <p:cNvSpPr/>
          <p:nvPr/>
        </p:nvSpPr>
        <p:spPr>
          <a:xfrm>
            <a:off x="1667017" y="1214280"/>
            <a:ext cx="1835159" cy="64908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000" b="1" spc="-1">
                <a:solidFill>
                  <a:srgbClr val="00194D"/>
                </a:solidFill>
                <a:latin typeface="Times New Roman"/>
              </a:rPr>
              <a:t>Ведомство образования</a:t>
            </a:r>
            <a:endParaRPr lang="ru-RU" sz="2000" spc="-1">
              <a:solidFill>
                <a:prstClr val="black"/>
              </a:solidFill>
            </a:endParaRPr>
          </a:p>
        </p:txBody>
      </p:sp>
      <p:sp>
        <p:nvSpPr>
          <p:cNvPr id="220" name="CustomShape 7"/>
          <p:cNvSpPr/>
          <p:nvPr/>
        </p:nvSpPr>
        <p:spPr>
          <a:xfrm>
            <a:off x="3810376" y="2214720"/>
            <a:ext cx="1695461" cy="753840"/>
          </a:xfrm>
          <a:prstGeom prst="roundRect">
            <a:avLst>
              <a:gd name="adj" fmla="val 16667"/>
            </a:avLst>
          </a:prstGeom>
          <a:solidFill>
            <a:srgbClr val="EBE1E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pc="-1" dirty="0" smtClean="0">
                <a:solidFill>
                  <a:srgbClr val="00194D"/>
                </a:solidFill>
                <a:latin typeface="Times New Roman"/>
              </a:rPr>
              <a:t>Дает деньги!!! </a:t>
            </a:r>
            <a:endParaRPr lang="ru-RU" spc="-1" dirty="0">
              <a:solidFill>
                <a:prstClr val="black"/>
              </a:solidFill>
            </a:endParaRPr>
          </a:p>
        </p:txBody>
      </p:sp>
      <p:sp>
        <p:nvSpPr>
          <p:cNvPr id="221" name="CustomShape 8"/>
          <p:cNvSpPr/>
          <p:nvPr/>
        </p:nvSpPr>
        <p:spPr>
          <a:xfrm>
            <a:off x="1524078" y="2000160"/>
            <a:ext cx="1641454" cy="8218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spc="-1">
                <a:solidFill>
                  <a:srgbClr val="00194D"/>
                </a:solidFill>
                <a:latin typeface="Times New Roman"/>
              </a:rPr>
              <a:t>ведомственный перечень работ и услуг</a:t>
            </a:r>
            <a:endParaRPr lang="ru-RU" sz="1600" spc="-1">
              <a:solidFill>
                <a:prstClr val="black"/>
              </a:solidFill>
            </a:endParaRPr>
          </a:p>
        </p:txBody>
      </p:sp>
      <p:sp>
        <p:nvSpPr>
          <p:cNvPr id="222" name="CustomShape 9"/>
          <p:cNvSpPr/>
          <p:nvPr/>
        </p:nvSpPr>
        <p:spPr>
          <a:xfrm>
            <a:off x="8938884" y="2143080"/>
            <a:ext cx="1676378" cy="82368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600" spc="-1">
                <a:solidFill>
                  <a:srgbClr val="00194D"/>
                </a:solidFill>
                <a:latin typeface="Times New Roman"/>
              </a:rPr>
              <a:t>ведомственный перечень работ и услуг</a:t>
            </a:r>
            <a:endParaRPr lang="ru-RU" sz="1600" spc="-1">
              <a:solidFill>
                <a:prstClr val="black"/>
              </a:solidFill>
            </a:endParaRPr>
          </a:p>
        </p:txBody>
      </p:sp>
      <p:sp>
        <p:nvSpPr>
          <p:cNvPr id="223" name="CustomShape 10"/>
          <p:cNvSpPr/>
          <p:nvPr/>
        </p:nvSpPr>
        <p:spPr>
          <a:xfrm>
            <a:off x="6741518" y="1222200"/>
            <a:ext cx="2195566" cy="8521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9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00" b="1" spc="-1">
                <a:solidFill>
                  <a:srgbClr val="002673"/>
                </a:solidFill>
                <a:latin typeface="Times New Roman"/>
              </a:rPr>
              <a:t>учредитель</a:t>
            </a:r>
            <a:endParaRPr lang="ru-RU" sz="2400" spc="-1">
              <a:solidFill>
                <a:prstClr val="black"/>
              </a:solidFill>
            </a:endParaRPr>
          </a:p>
        </p:txBody>
      </p:sp>
      <p:sp>
        <p:nvSpPr>
          <p:cNvPr id="224" name="CustomShape 11"/>
          <p:cNvSpPr/>
          <p:nvPr/>
        </p:nvSpPr>
        <p:spPr>
          <a:xfrm>
            <a:off x="6025385" y="2214720"/>
            <a:ext cx="1920850" cy="109980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pc="-1">
                <a:solidFill>
                  <a:srgbClr val="00194D"/>
                </a:solidFill>
                <a:latin typeface="Times New Roman"/>
              </a:rPr>
              <a:t>Выдает государственное (муниципальное) задание</a:t>
            </a:r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225" name="CustomShape 12"/>
          <p:cNvSpPr/>
          <p:nvPr/>
        </p:nvSpPr>
        <p:spPr>
          <a:xfrm rot="20686800">
            <a:off x="7611031" y="2043000"/>
            <a:ext cx="1442708" cy="49968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9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13"/>
          <p:cNvSpPr/>
          <p:nvPr/>
        </p:nvSpPr>
        <p:spPr>
          <a:xfrm>
            <a:off x="6741518" y="4632480"/>
            <a:ext cx="2066669" cy="987120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pc="-1">
                <a:solidFill>
                  <a:srgbClr val="00194D"/>
                </a:solidFill>
                <a:latin typeface="Times New Roman"/>
              </a:rPr>
              <a:t>Требует спортивную результативность деятельности</a:t>
            </a:r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227" name="CustomShape 14"/>
          <p:cNvSpPr/>
          <p:nvPr/>
        </p:nvSpPr>
        <p:spPr>
          <a:xfrm rot="1138800">
            <a:off x="3007112" y="1871640"/>
            <a:ext cx="999850" cy="536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8" name="CustomShape 15"/>
          <p:cNvSpPr/>
          <p:nvPr/>
        </p:nvSpPr>
        <p:spPr>
          <a:xfrm rot="19429200">
            <a:off x="7779533" y="2851200"/>
            <a:ext cx="1442708" cy="50112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9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16"/>
          <p:cNvSpPr/>
          <p:nvPr/>
        </p:nvSpPr>
        <p:spPr>
          <a:xfrm rot="18583200">
            <a:off x="7465363" y="3608256"/>
            <a:ext cx="2311200" cy="374449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>
              <a:lumMod val="9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7"/>
          <p:cNvSpPr/>
          <p:nvPr/>
        </p:nvSpPr>
        <p:spPr>
          <a:xfrm>
            <a:off x="3300910" y="2970360"/>
            <a:ext cx="2055868" cy="1804680"/>
          </a:xfrm>
          <a:prstGeom prst="roundRect">
            <a:avLst>
              <a:gd name="adj" fmla="val 16667"/>
            </a:avLst>
          </a:prstGeom>
          <a:solidFill>
            <a:srgbClr val="EBE1E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pc="-1" dirty="0">
                <a:solidFill>
                  <a:srgbClr val="00194D"/>
                </a:solidFill>
                <a:latin typeface="Times New Roman"/>
              </a:rPr>
              <a:t>Выдает лицензию и осуществляет контроль за соблюдением лицензионных требований</a:t>
            </a:r>
            <a:endParaRPr lang="ru-RU" spc="-1" dirty="0">
              <a:solidFill>
                <a:prstClr val="black"/>
              </a:solidFill>
            </a:endParaRPr>
          </a:p>
        </p:txBody>
      </p:sp>
      <p:sp>
        <p:nvSpPr>
          <p:cNvPr id="231" name="CustomShape 18"/>
          <p:cNvSpPr/>
          <p:nvPr/>
        </p:nvSpPr>
        <p:spPr>
          <a:xfrm>
            <a:off x="2940503" y="4773600"/>
            <a:ext cx="2017703" cy="845640"/>
          </a:xfrm>
          <a:prstGeom prst="roundRect">
            <a:avLst>
              <a:gd name="adj" fmla="val 16667"/>
            </a:avLst>
          </a:prstGeom>
          <a:solidFill>
            <a:srgbClr val="EBE1EA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pc="-1">
                <a:solidFill>
                  <a:srgbClr val="00194D"/>
                </a:solidFill>
                <a:latin typeface="Times New Roman"/>
              </a:rPr>
              <a:t>Имеет спортивные объекты</a:t>
            </a:r>
            <a:endParaRPr lang="ru-RU" spc="-1">
              <a:solidFill>
                <a:prstClr val="black"/>
              </a:solidFill>
            </a:endParaRPr>
          </a:p>
        </p:txBody>
      </p:sp>
      <p:sp>
        <p:nvSpPr>
          <p:cNvPr id="232" name="CustomShape 19"/>
          <p:cNvSpPr/>
          <p:nvPr/>
        </p:nvSpPr>
        <p:spPr>
          <a:xfrm rot="4095000">
            <a:off x="2103175" y="3592774"/>
            <a:ext cx="2161800" cy="40145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0"/>
          <p:cNvSpPr/>
          <p:nvPr/>
        </p:nvSpPr>
        <p:spPr>
          <a:xfrm rot="2625000">
            <a:off x="2929342" y="2557080"/>
            <a:ext cx="999850" cy="53604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>
              <a:lumMod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21"/>
          <p:cNvSpPr/>
          <p:nvPr/>
        </p:nvSpPr>
        <p:spPr>
          <a:xfrm>
            <a:off x="4785383" y="4998960"/>
            <a:ext cx="2122476" cy="3646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5">
              <a:lumMod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5" name="CustomShape 22"/>
          <p:cNvSpPr/>
          <p:nvPr/>
        </p:nvSpPr>
        <p:spPr>
          <a:xfrm>
            <a:off x="5471273" y="4707000"/>
            <a:ext cx="684089" cy="9126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6" name="CustomShape 23"/>
          <p:cNvSpPr/>
          <p:nvPr/>
        </p:nvSpPr>
        <p:spPr>
          <a:xfrm>
            <a:off x="5252004" y="2146320"/>
            <a:ext cx="1093462" cy="42516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5">
              <a:lumMod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CustomShape 24"/>
          <p:cNvSpPr/>
          <p:nvPr/>
        </p:nvSpPr>
        <p:spPr>
          <a:xfrm>
            <a:off x="5252004" y="4057560"/>
            <a:ext cx="1200036" cy="36468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accent5">
              <a:lumMod val="65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8" name="CustomShape 25"/>
          <p:cNvSpPr/>
          <p:nvPr/>
        </p:nvSpPr>
        <p:spPr>
          <a:xfrm>
            <a:off x="5471273" y="3718080"/>
            <a:ext cx="684089" cy="9126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CustomShape 26"/>
          <p:cNvSpPr/>
          <p:nvPr/>
        </p:nvSpPr>
        <p:spPr>
          <a:xfrm>
            <a:off x="5471273" y="2016000"/>
            <a:ext cx="684089" cy="9126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27"/>
          <p:cNvSpPr/>
          <p:nvPr/>
        </p:nvSpPr>
        <p:spPr>
          <a:xfrm>
            <a:off x="1544961" y="5621400"/>
            <a:ext cx="9070301" cy="10472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pc="-1">
              <a:solidFill>
                <a:prstClr val="black"/>
              </a:solidFill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700" b="1" spc="-1">
                <a:solidFill>
                  <a:srgbClr val="00194D"/>
                </a:solidFill>
                <a:latin typeface="Times New Roman"/>
              </a:rPr>
              <a:t>Кто определяет цели и ставит задачи</a:t>
            </a:r>
            <a:r>
              <a:rPr lang="ru-RU" sz="1700" b="1" spc="-1">
                <a:solidFill>
                  <a:srgbClr val="FF0000"/>
                </a:solidFill>
                <a:latin typeface="Times New Roman"/>
              </a:rPr>
              <a:t>?</a:t>
            </a:r>
            <a:endParaRPr lang="ru-RU" sz="1700" spc="-1">
              <a:solidFill>
                <a:prstClr val="black"/>
              </a:solidFill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700" b="1" spc="-1">
                <a:solidFill>
                  <a:srgbClr val="00194D"/>
                </a:solidFill>
                <a:latin typeface="Times New Roman"/>
              </a:rPr>
              <a:t>Какое из ведомств на самом деле осуществляет функции по выработке государственной политики </a:t>
            </a:r>
            <a:endParaRPr lang="ru-RU" sz="1700" spc="-1">
              <a:solidFill>
                <a:prstClr val="black"/>
              </a:solidFill>
            </a:endParaRP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700" b="1" spc="-1">
                <a:solidFill>
                  <a:srgbClr val="00194D"/>
                </a:solidFill>
                <a:latin typeface="Times New Roman"/>
              </a:rPr>
              <a:t>и нормативно-правовому регулированию и в какой сфере деятельности </a:t>
            </a:r>
            <a:r>
              <a:rPr lang="ru-RU" sz="1700" b="1" spc="-1">
                <a:solidFill>
                  <a:srgbClr val="FF0000"/>
                </a:solidFill>
                <a:latin typeface="Times New Roman"/>
              </a:rPr>
              <a:t>?</a:t>
            </a:r>
            <a:endParaRPr lang="ru-RU" sz="1700" spc="-1">
              <a:solidFill>
                <a:prstClr val="black"/>
              </a:solidFill>
            </a:endParaRPr>
          </a:p>
        </p:txBody>
      </p:sp>
      <p:sp>
        <p:nvSpPr>
          <p:cNvPr id="241" name="CustomShape 28"/>
          <p:cNvSpPr/>
          <p:nvPr/>
        </p:nvSpPr>
        <p:spPr>
          <a:xfrm>
            <a:off x="1667017" y="2928960"/>
            <a:ext cx="1141349" cy="75672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spc="-1">
                <a:solidFill>
                  <a:srgbClr val="FF0000"/>
                </a:solidFill>
                <a:latin typeface="Times New Roman"/>
              </a:rPr>
              <a:t>0700</a:t>
            </a:r>
            <a:endParaRPr lang="ru-RU" sz="3600" spc="-1">
              <a:solidFill>
                <a:prstClr val="black"/>
              </a:solidFill>
            </a:endParaRPr>
          </a:p>
        </p:txBody>
      </p:sp>
      <p:sp>
        <p:nvSpPr>
          <p:cNvPr id="242" name="CustomShape 29"/>
          <p:cNvSpPr/>
          <p:nvPr/>
        </p:nvSpPr>
        <p:spPr>
          <a:xfrm>
            <a:off x="9383182" y="2959200"/>
            <a:ext cx="1141349" cy="756720"/>
          </a:xfrm>
          <a:prstGeom prst="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3600" b="1" spc="-1">
                <a:solidFill>
                  <a:srgbClr val="FF0000"/>
                </a:solidFill>
                <a:latin typeface="Times New Roman"/>
              </a:rPr>
              <a:t>1100</a:t>
            </a:r>
            <a:endParaRPr lang="ru-RU" sz="3600" spc="-1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6466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25" y="0"/>
            <a:ext cx="6065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0"/>
            <a:ext cx="4916487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85"/>
          <p:cNvGrpSpPr>
            <a:grpSpLocks/>
          </p:cNvGrpSpPr>
          <p:nvPr/>
        </p:nvGrpSpPr>
        <p:grpSpPr bwMode="auto">
          <a:xfrm>
            <a:off x="520700" y="2214563"/>
            <a:ext cx="8250238" cy="785812"/>
            <a:chOff x="1268" y="1274"/>
            <a:chExt cx="4334" cy="387"/>
          </a:xfrm>
        </p:grpSpPr>
        <p:sp>
          <p:nvSpPr>
            <p:cNvPr id="3" name="Line 96"/>
            <p:cNvSpPr>
              <a:spLocks noChangeShapeType="1"/>
            </p:cNvSpPr>
            <p:nvPr/>
          </p:nvSpPr>
          <p:spPr bwMode="auto">
            <a:xfrm>
              <a:off x="1584" y="1659"/>
              <a:ext cx="4018" cy="2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913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564" name="Text Box 97"/>
            <p:cNvSpPr txBox="1">
              <a:spLocks noChangeArrowheads="1"/>
            </p:cNvSpPr>
            <p:nvPr/>
          </p:nvSpPr>
          <p:spPr bwMode="auto">
            <a:xfrm>
              <a:off x="1728" y="1274"/>
              <a:ext cx="38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r>
                <a:rPr lang="ru-RU" sz="1600">
                  <a:solidFill>
                    <a:srgbClr val="004200"/>
                  </a:solidFill>
                  <a:latin typeface="Times New Roman" pitchFamily="16" charset="0"/>
                  <a:cs typeface="Times New Roman" pitchFamily="16" charset="0"/>
                </a:rPr>
                <a:t>Повышение эффективности подготовки спортивного резерва </a:t>
              </a:r>
            </a:p>
            <a:p>
              <a:r>
                <a:rPr lang="ru-RU" sz="1600">
                  <a:solidFill>
                    <a:srgbClr val="004200"/>
                  </a:solidFill>
                  <a:latin typeface="Times New Roman" pitchFamily="16" charset="0"/>
                  <a:cs typeface="Times New Roman" pitchFamily="16" charset="0"/>
                </a:rPr>
                <a:t>для спортивных сборных команд и конкурентоспособности  российского спорта</a:t>
              </a:r>
              <a:endParaRPr lang="en-US" sz="1600">
                <a:solidFill>
                  <a:srgbClr val="004200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grpSp>
          <p:nvGrpSpPr>
            <p:cNvPr id="22565" name="Group 171"/>
            <p:cNvGrpSpPr>
              <a:grpSpLocks/>
            </p:cNvGrpSpPr>
            <p:nvPr/>
          </p:nvGrpSpPr>
          <p:grpSpPr bwMode="auto">
            <a:xfrm>
              <a:off x="1268" y="1330"/>
              <a:ext cx="359" cy="305"/>
              <a:chOff x="1268" y="1330"/>
              <a:chExt cx="359" cy="305"/>
            </a:xfrm>
          </p:grpSpPr>
          <p:sp>
            <p:nvSpPr>
              <p:cNvPr id="6" name="Oval 117"/>
              <p:cNvSpPr>
                <a:spLocks noChangeArrowheads="1"/>
              </p:cNvSpPr>
              <p:nvPr/>
            </p:nvSpPr>
            <p:spPr bwMode="gray">
              <a:xfrm>
                <a:off x="1268" y="1361"/>
                <a:ext cx="136" cy="256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gamma/>
                      <a:tint val="0"/>
                      <a:invGamma/>
                    </a:srgbClr>
                  </a:gs>
                  <a:gs pos="50000">
                    <a:srgbClr val="00CC66"/>
                  </a:gs>
                  <a:gs pos="100000">
                    <a:srgbClr val="00CC66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3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" name="Oval 118"/>
              <p:cNvSpPr>
                <a:spLocks noChangeArrowheads="1"/>
              </p:cNvSpPr>
              <p:nvPr/>
            </p:nvSpPr>
            <p:spPr bwMode="gray">
              <a:xfrm>
                <a:off x="1268" y="1361"/>
                <a:ext cx="136" cy="256"/>
              </a:xfrm>
              <a:prstGeom prst="ellipse">
                <a:avLst/>
              </a:prstGeom>
              <a:gradFill rotWithShape="1">
                <a:gsLst>
                  <a:gs pos="0">
                    <a:srgbClr val="5AB14B">
                      <a:alpha val="32001"/>
                    </a:srgbClr>
                  </a:gs>
                  <a:gs pos="100000">
                    <a:srgbClr val="5AB14B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3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Oval 119"/>
              <p:cNvSpPr>
                <a:spLocks noChangeArrowheads="1"/>
              </p:cNvSpPr>
              <p:nvPr/>
            </p:nvSpPr>
            <p:spPr bwMode="gray">
              <a:xfrm>
                <a:off x="1293" y="1362"/>
                <a:ext cx="334" cy="256"/>
              </a:xfrm>
              <a:prstGeom prst="ellipse">
                <a:avLst/>
              </a:prstGeom>
              <a:gradFill rotWithShape="1">
                <a:gsLst>
                  <a:gs pos="0">
                    <a:srgbClr val="5AB14B">
                      <a:gamma/>
                      <a:shade val="54118"/>
                      <a:invGamma/>
                    </a:srgbClr>
                  </a:gs>
                  <a:gs pos="50000">
                    <a:srgbClr val="5AB14B"/>
                  </a:gs>
                  <a:gs pos="100000">
                    <a:srgbClr val="5AB14B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3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Oval 120"/>
              <p:cNvSpPr>
                <a:spLocks noChangeArrowheads="1"/>
              </p:cNvSpPr>
              <p:nvPr/>
            </p:nvSpPr>
            <p:spPr bwMode="gray">
              <a:xfrm>
                <a:off x="1293" y="1362"/>
                <a:ext cx="334" cy="256"/>
              </a:xfrm>
              <a:prstGeom prst="ellipse">
                <a:avLst/>
              </a:prstGeom>
              <a:gradFill rotWithShape="1">
                <a:gsLst>
                  <a:gs pos="0">
                    <a:srgbClr val="5AB14B">
                      <a:gamma/>
                      <a:shade val="63529"/>
                      <a:invGamma/>
                    </a:srgbClr>
                  </a:gs>
                  <a:gs pos="100000">
                    <a:srgbClr val="5AB14B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3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Oval 121"/>
              <p:cNvSpPr>
                <a:spLocks noChangeArrowheads="1"/>
              </p:cNvSpPr>
              <p:nvPr/>
            </p:nvSpPr>
            <p:spPr bwMode="gray">
              <a:xfrm>
                <a:off x="1311" y="1360"/>
                <a:ext cx="299" cy="256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3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Oval 122"/>
              <p:cNvSpPr>
                <a:spLocks noChangeArrowheads="1"/>
              </p:cNvSpPr>
              <p:nvPr/>
            </p:nvSpPr>
            <p:spPr bwMode="gray">
              <a:xfrm>
                <a:off x="1316" y="134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3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Oval 123"/>
              <p:cNvSpPr>
                <a:spLocks noChangeArrowheads="1"/>
              </p:cNvSpPr>
              <p:nvPr/>
            </p:nvSpPr>
            <p:spPr bwMode="gray">
              <a:xfrm>
                <a:off x="1320" y="1345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3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Oval 124"/>
              <p:cNvSpPr>
                <a:spLocks noChangeArrowheads="1"/>
              </p:cNvSpPr>
              <p:nvPr/>
            </p:nvSpPr>
            <p:spPr bwMode="gray">
              <a:xfrm>
                <a:off x="1323" y="1347"/>
                <a:ext cx="269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3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Oval 125"/>
              <p:cNvSpPr>
                <a:spLocks noChangeArrowheads="1"/>
              </p:cNvSpPr>
              <p:nvPr/>
            </p:nvSpPr>
            <p:spPr bwMode="gray">
              <a:xfrm>
                <a:off x="1338" y="1355"/>
                <a:ext cx="239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359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Text Box 126"/>
              <p:cNvSpPr txBox="1">
                <a:spLocks noChangeArrowheads="1"/>
              </p:cNvSpPr>
              <p:nvPr/>
            </p:nvSpPr>
            <p:spPr bwMode="gray">
              <a:xfrm>
                <a:off x="1368" y="1330"/>
                <a:ext cx="187" cy="22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359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kern="0" dirty="0">
                    <a:solidFill>
                      <a:srgbClr val="0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2531" name="Group 186"/>
          <p:cNvGrpSpPr>
            <a:grpSpLocks/>
          </p:cNvGrpSpPr>
          <p:nvPr/>
        </p:nvGrpSpPr>
        <p:grpSpPr bwMode="auto">
          <a:xfrm>
            <a:off x="541339" y="3703640"/>
            <a:ext cx="8351837" cy="815975"/>
            <a:chOff x="1263" y="1903"/>
            <a:chExt cx="4282" cy="348"/>
          </a:xfrm>
        </p:grpSpPr>
        <p:grpSp>
          <p:nvGrpSpPr>
            <p:cNvPr id="22550" name="Group 160"/>
            <p:cNvGrpSpPr>
              <a:grpSpLocks/>
            </p:cNvGrpSpPr>
            <p:nvPr/>
          </p:nvGrpSpPr>
          <p:grpSpPr bwMode="auto">
            <a:xfrm>
              <a:off x="1263" y="1928"/>
              <a:ext cx="385" cy="291"/>
              <a:chOff x="816" y="1919"/>
              <a:chExt cx="385" cy="291"/>
            </a:xfrm>
          </p:grpSpPr>
          <p:sp>
            <p:nvSpPr>
              <p:cNvPr id="21" name="Oval 128"/>
              <p:cNvSpPr>
                <a:spLocks noChangeArrowheads="1"/>
              </p:cNvSpPr>
              <p:nvPr/>
            </p:nvSpPr>
            <p:spPr bwMode="gray">
              <a:xfrm>
                <a:off x="816" y="1954"/>
                <a:ext cx="133" cy="221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Oval 129"/>
              <p:cNvSpPr>
                <a:spLocks noChangeArrowheads="1"/>
              </p:cNvSpPr>
              <p:nvPr/>
            </p:nvSpPr>
            <p:spPr bwMode="gray">
              <a:xfrm>
                <a:off x="816" y="1954"/>
                <a:ext cx="133" cy="221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alpha val="32001"/>
                    </a:srgbClr>
                  </a:gs>
                  <a:gs pos="100000">
                    <a:srgbClr val="333399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Oval 130"/>
              <p:cNvSpPr>
                <a:spLocks noChangeArrowheads="1"/>
              </p:cNvSpPr>
              <p:nvPr/>
            </p:nvSpPr>
            <p:spPr bwMode="gray">
              <a:xfrm>
                <a:off x="841" y="1953"/>
                <a:ext cx="334" cy="221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54118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Oval 131"/>
              <p:cNvSpPr>
                <a:spLocks noChangeArrowheads="1"/>
              </p:cNvSpPr>
              <p:nvPr/>
            </p:nvSpPr>
            <p:spPr bwMode="gray">
              <a:xfrm>
                <a:off x="866" y="1978"/>
                <a:ext cx="335" cy="221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63529"/>
                      <a:invGamma/>
                    </a:srgbClr>
                  </a:gs>
                  <a:gs pos="100000">
                    <a:srgbClr val="333399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Oval 132"/>
              <p:cNvSpPr>
                <a:spLocks noChangeArrowheads="1"/>
              </p:cNvSpPr>
              <p:nvPr/>
            </p:nvSpPr>
            <p:spPr bwMode="gray">
              <a:xfrm>
                <a:off x="859" y="1953"/>
                <a:ext cx="300" cy="221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Oval 13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Oval 13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Oval 13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69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Oval 13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8" name="Line 99"/>
            <p:cNvSpPr>
              <a:spLocks noChangeShapeType="1"/>
            </p:cNvSpPr>
            <p:nvPr/>
          </p:nvSpPr>
          <p:spPr bwMode="auto">
            <a:xfrm>
              <a:off x="1589" y="2235"/>
              <a:ext cx="3956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552" name="Text Box 100"/>
            <p:cNvSpPr txBox="1">
              <a:spLocks noChangeArrowheads="1"/>
            </p:cNvSpPr>
            <p:nvPr/>
          </p:nvSpPr>
          <p:spPr bwMode="auto">
            <a:xfrm>
              <a:off x="1728" y="1903"/>
              <a:ext cx="3511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defTabSz="914400"/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Повышение уровня спортивного мастерства лиц, проходящих спортивную подготовку, продление их спортивного долголетия</a:t>
              </a:r>
              <a:endPara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sp>
          <p:nvSpPr>
            <p:cNvPr id="20" name="Text Box 137"/>
            <p:cNvSpPr txBox="1">
              <a:spLocks noChangeArrowheads="1"/>
            </p:cNvSpPr>
            <p:nvPr/>
          </p:nvSpPr>
          <p:spPr bwMode="gray">
            <a:xfrm>
              <a:off x="1356" y="1934"/>
              <a:ext cx="183" cy="19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kern="0" dirty="0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22532" name="Group 187"/>
          <p:cNvGrpSpPr>
            <a:grpSpLocks/>
          </p:cNvGrpSpPr>
          <p:nvPr/>
        </p:nvGrpSpPr>
        <p:grpSpPr bwMode="auto">
          <a:xfrm>
            <a:off x="544513" y="5167313"/>
            <a:ext cx="8355012" cy="1084262"/>
            <a:chOff x="1278" y="2312"/>
            <a:chExt cx="4293" cy="485"/>
          </a:xfrm>
        </p:grpSpPr>
        <p:sp>
          <p:nvSpPr>
            <p:cNvPr id="31" name="Line 110"/>
            <p:cNvSpPr>
              <a:spLocks noChangeShapeType="1"/>
            </p:cNvSpPr>
            <p:nvPr/>
          </p:nvSpPr>
          <p:spPr bwMode="auto">
            <a:xfrm flipV="1">
              <a:off x="1584" y="2794"/>
              <a:ext cx="3987" cy="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91359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536" name="Text Box 111"/>
            <p:cNvSpPr txBox="1">
              <a:spLocks noChangeArrowheads="1"/>
            </p:cNvSpPr>
            <p:nvPr/>
          </p:nvSpPr>
          <p:spPr bwMode="auto">
            <a:xfrm>
              <a:off x="1728" y="2312"/>
              <a:ext cx="3766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 defTabSz="912813"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r>
                <a:rPr lang="ru-RU" sz="16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Повышение уровня влияния физической культуры и спорта на формирование у населения Российской Федерации мотивации к физической активности и самосовершенствованию средствами спортивной подготовки</a:t>
              </a:r>
              <a:endParaRPr lang="en-US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endParaRPr>
            </a:p>
          </p:txBody>
        </p:sp>
        <p:grpSp>
          <p:nvGrpSpPr>
            <p:cNvPr id="22537" name="Group 184"/>
            <p:cNvGrpSpPr>
              <a:grpSpLocks/>
            </p:cNvGrpSpPr>
            <p:nvPr/>
          </p:nvGrpSpPr>
          <p:grpSpPr bwMode="auto">
            <a:xfrm>
              <a:off x="1278" y="2495"/>
              <a:ext cx="359" cy="291"/>
              <a:chOff x="1296" y="2495"/>
              <a:chExt cx="359" cy="291"/>
            </a:xfrm>
          </p:grpSpPr>
          <p:grpSp>
            <p:nvGrpSpPr>
              <p:cNvPr id="22538" name="Group 183"/>
              <p:cNvGrpSpPr>
                <a:grpSpLocks/>
              </p:cNvGrpSpPr>
              <p:nvPr/>
            </p:nvGrpSpPr>
            <p:grpSpPr bwMode="auto">
              <a:xfrm>
                <a:off x="1296" y="2495"/>
                <a:ext cx="359" cy="291"/>
                <a:chOff x="624" y="2255"/>
                <a:chExt cx="359" cy="291"/>
              </a:xfrm>
            </p:grpSpPr>
            <p:sp>
              <p:nvSpPr>
                <p:cNvPr id="36" name="Text Box 148"/>
                <p:cNvSpPr txBox="1">
                  <a:spLocks noChangeArrowheads="1"/>
                </p:cNvSpPr>
                <p:nvPr/>
              </p:nvSpPr>
              <p:spPr bwMode="gray">
                <a:xfrm>
                  <a:off x="730" y="2256"/>
                  <a:ext cx="183" cy="207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ctr" defTabSz="913596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kern="0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37" name="Oval 173"/>
                <p:cNvSpPr>
                  <a:spLocks noChangeArrowheads="1"/>
                </p:cNvSpPr>
                <p:nvPr/>
              </p:nvSpPr>
              <p:spPr bwMode="gray">
                <a:xfrm>
                  <a:off x="624" y="2284"/>
                  <a:ext cx="133" cy="2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00CC66">
                        <a:gamma/>
                        <a:tint val="0"/>
                        <a:invGamma/>
                      </a:srgbClr>
                    </a:gs>
                    <a:gs pos="50000">
                      <a:srgbClr val="00CC66"/>
                    </a:gs>
                    <a:gs pos="100000">
                      <a:srgbClr val="00CC66">
                        <a:gamma/>
                        <a:tint val="0"/>
                        <a:invGamma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91359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8" name="Oval 174"/>
                <p:cNvSpPr>
                  <a:spLocks noChangeArrowheads="1"/>
                </p:cNvSpPr>
                <p:nvPr/>
              </p:nvSpPr>
              <p:spPr bwMode="gray">
                <a:xfrm>
                  <a:off x="624" y="2284"/>
                  <a:ext cx="133" cy="2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AB14B">
                        <a:alpha val="32001"/>
                      </a:srgbClr>
                    </a:gs>
                    <a:gs pos="100000">
                      <a:srgbClr val="5AB14B">
                        <a:gamma/>
                        <a:shade val="0"/>
                        <a:invGamma/>
                        <a:alpha val="89999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defTabSz="91359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39" name="Oval 175"/>
                <p:cNvSpPr>
                  <a:spLocks noChangeArrowheads="1"/>
                </p:cNvSpPr>
                <p:nvPr/>
              </p:nvSpPr>
              <p:spPr bwMode="gray">
                <a:xfrm>
                  <a:off x="649" y="2284"/>
                  <a:ext cx="334" cy="2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AB14B">
                        <a:gamma/>
                        <a:shade val="54118"/>
                        <a:invGamma/>
                      </a:srgbClr>
                    </a:gs>
                    <a:gs pos="50000">
                      <a:srgbClr val="5AB14B"/>
                    </a:gs>
                    <a:gs pos="100000">
                      <a:srgbClr val="5AB14B">
                        <a:gamma/>
                        <a:shade val="54118"/>
                        <a:invGamma/>
                      </a:srgbClr>
                    </a:gs>
                  </a:gsLst>
                  <a:lin ang="189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91359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0" name="Oval 176"/>
                <p:cNvSpPr>
                  <a:spLocks noChangeArrowheads="1"/>
                </p:cNvSpPr>
                <p:nvPr/>
              </p:nvSpPr>
              <p:spPr bwMode="gray">
                <a:xfrm>
                  <a:off x="649" y="2284"/>
                  <a:ext cx="334" cy="23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5AB14B">
                        <a:gamma/>
                        <a:shade val="63529"/>
                        <a:invGamma/>
                      </a:srgbClr>
                    </a:gs>
                    <a:gs pos="100000">
                      <a:srgbClr val="5AB14B">
                        <a:alpha val="0"/>
                      </a:srgbClr>
                    </a:gs>
                  </a:gsLst>
                  <a:lin ang="2700000" scaled="1"/>
                </a:gra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91359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Oval 177"/>
                <p:cNvSpPr>
                  <a:spLocks noChangeArrowheads="1"/>
                </p:cNvSpPr>
                <p:nvPr/>
              </p:nvSpPr>
              <p:spPr bwMode="gray">
                <a:xfrm>
                  <a:off x="667" y="2284"/>
                  <a:ext cx="299" cy="232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 defTabSz="91359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2" name="Oval 178"/>
                <p:cNvSpPr>
                  <a:spLocks noChangeArrowheads="1"/>
                </p:cNvSpPr>
                <p:nvPr/>
              </p:nvSpPr>
              <p:spPr bwMode="gray">
                <a:xfrm>
                  <a:off x="672" y="2255"/>
                  <a:ext cx="290" cy="29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46275"/>
                        <a:invGamma/>
                      </a:srgbClr>
                    </a:gs>
                    <a:gs pos="100000">
                      <a:srgbClr val="C0C0C0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defTabSz="91359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Oval 179"/>
                <p:cNvSpPr>
                  <a:spLocks noChangeArrowheads="1"/>
                </p:cNvSpPr>
                <p:nvPr/>
              </p:nvSpPr>
              <p:spPr bwMode="gray">
                <a:xfrm>
                  <a:off x="676" y="2257"/>
                  <a:ext cx="283" cy="283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alpha val="0"/>
                      </a:srgbClr>
                    </a:gs>
                    <a:gs pos="100000">
                      <a:srgbClr val="C0C0C0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defTabSz="91359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4" name="Oval 180"/>
                <p:cNvSpPr>
                  <a:spLocks noChangeArrowheads="1"/>
                </p:cNvSpPr>
                <p:nvPr/>
              </p:nvSpPr>
              <p:spPr bwMode="gray">
                <a:xfrm>
                  <a:off x="679" y="2259"/>
                  <a:ext cx="270" cy="26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shade val="79216"/>
                        <a:invGamma/>
                      </a:srgbClr>
                    </a:gs>
                    <a:gs pos="100000">
                      <a:srgbClr val="C0C0C0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defTabSz="91359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5" name="Oval 181"/>
                <p:cNvSpPr>
                  <a:spLocks noChangeArrowheads="1"/>
                </p:cNvSpPr>
                <p:nvPr/>
              </p:nvSpPr>
              <p:spPr bwMode="gray">
                <a:xfrm>
                  <a:off x="694" y="2267"/>
                  <a:ext cx="240" cy="21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0C0C0">
                        <a:gamma/>
                        <a:tint val="0"/>
                        <a:invGamma/>
                      </a:srgbClr>
                    </a:gs>
                    <a:gs pos="100000">
                      <a:srgbClr val="C0C0C0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pPr defTabSz="91359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kern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sp>
            <p:nvSpPr>
              <p:cNvPr id="35" name="Text Box 182"/>
              <p:cNvSpPr txBox="1">
                <a:spLocks noChangeArrowheads="1"/>
              </p:cNvSpPr>
              <p:nvPr/>
            </p:nvSpPr>
            <p:spPr bwMode="gray">
              <a:xfrm>
                <a:off x="1399" y="2496"/>
                <a:ext cx="183" cy="20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defTabSz="913596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400" b="1" kern="0" dirty="0">
                    <a:solidFill>
                      <a:srgbClr val="000000"/>
                    </a:solidFill>
                  </a:rPr>
                  <a:t>3</a:t>
                </a:r>
              </a:p>
            </p:txBody>
          </p:sp>
        </p:grpSp>
      </p:grpSp>
      <p:sp>
        <p:nvSpPr>
          <p:cNvPr id="22533" name="Прямоугольник 45"/>
          <p:cNvSpPr>
            <a:spLocks noChangeArrowheads="1"/>
          </p:cNvSpPr>
          <p:nvPr/>
        </p:nvSpPr>
        <p:spPr bwMode="auto">
          <a:xfrm>
            <a:off x="1374776" y="333375"/>
            <a:ext cx="9834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 eaLnBrk="1" hangingPunct="1">
              <a:spcBef>
                <a:spcPct val="25000"/>
              </a:spcBef>
              <a:spcAft>
                <a:spcPct val="30000"/>
              </a:spcAft>
            </a:pPr>
            <a:r>
              <a:rPr lang="ru-RU" sz="3200" b="1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Приоритетные цели Концепции</a:t>
            </a:r>
          </a:p>
        </p:txBody>
      </p:sp>
      <p:sp>
        <p:nvSpPr>
          <p:cNvPr id="47" name="Line 110"/>
          <p:cNvSpPr>
            <a:spLocks noChangeShapeType="1"/>
          </p:cNvSpPr>
          <p:nvPr/>
        </p:nvSpPr>
        <p:spPr bwMode="auto">
          <a:xfrm flipV="1">
            <a:off x="1292226" y="2892425"/>
            <a:ext cx="77597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pPr defTabSz="91359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5"/>
          <p:cNvSpPr txBox="1">
            <a:spLocks/>
          </p:cNvSpPr>
          <p:nvPr/>
        </p:nvSpPr>
        <p:spPr bwMode="auto">
          <a:xfrm>
            <a:off x="654806" y="6646830"/>
            <a:ext cx="11191217" cy="2278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lIns="103756" tIns="51879" rIns="103756" bIns="51879" anchor="ctr"/>
          <a:lstStyle/>
          <a:p>
            <a:pPr algn="r" defTabSz="1035726">
              <a:spcBef>
                <a:spcPct val="0"/>
              </a:spcBef>
              <a:spcAft>
                <a:spcPct val="0"/>
              </a:spcAft>
              <a:defRPr/>
            </a:pPr>
            <a:endParaRPr lang="ru-RU" sz="1400" b="1" dirty="0">
              <a:solidFill>
                <a:srgbClr val="0000C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7" descr="Логотип УФКСиТ ЛО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0767" y="189912"/>
            <a:ext cx="965886" cy="75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9" name="Диаграмма 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740159"/>
              </p:ext>
            </p:extLst>
          </p:nvPr>
        </p:nvGraphicFramePr>
        <p:xfrm>
          <a:off x="9902160" y="5350506"/>
          <a:ext cx="2168369" cy="1419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0" name="Диаграмма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3235793"/>
              </p:ext>
            </p:extLst>
          </p:nvPr>
        </p:nvGraphicFramePr>
        <p:xfrm>
          <a:off x="10190768" y="1894169"/>
          <a:ext cx="1828078" cy="891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2" name="Диаграмма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548128"/>
              </p:ext>
            </p:extLst>
          </p:nvPr>
        </p:nvGraphicFramePr>
        <p:xfrm>
          <a:off x="10190767" y="3773566"/>
          <a:ext cx="2002821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8964105"/>
              </p:ext>
            </p:extLst>
          </p:nvPr>
        </p:nvGraphicFramePr>
        <p:xfrm>
          <a:off x="10190780" y="4738352"/>
          <a:ext cx="2002819" cy="964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4" name="Диаграмма 3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069827"/>
              </p:ext>
            </p:extLst>
          </p:nvPr>
        </p:nvGraphicFramePr>
        <p:xfrm>
          <a:off x="10144024" y="5676014"/>
          <a:ext cx="2131478" cy="970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275162" y="98044"/>
            <a:ext cx="9950506" cy="892469"/>
          </a:xfrm>
          <a:prstGeom prst="rect">
            <a:avLst/>
          </a:prstGeom>
          <a:noFill/>
        </p:spPr>
        <p:txBody>
          <a:bodyPr wrap="square" lIns="91358" tIns="45679" rIns="91358" bIns="45679" rtlCol="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sz="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КОНЦЕПЦИЯ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подготовки спортивного резерва </a:t>
            </a:r>
            <a:endParaRPr lang="ru-RU" sz="22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</a:t>
            </a:r>
            <a:r>
              <a:rPr lang="ru-RU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Российской Федерации до 2025 года</a:t>
            </a:r>
            <a:endParaRPr lang="ru-RU" sz="1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665" y="101585"/>
            <a:ext cx="940923" cy="934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AutoShape 5"/>
          <p:cNvSpPr>
            <a:spLocks noChangeArrowheads="1"/>
          </p:cNvSpPr>
          <p:nvPr/>
        </p:nvSpPr>
        <p:spPr bwMode="gray">
          <a:xfrm>
            <a:off x="120129" y="2104906"/>
            <a:ext cx="3744417" cy="4060398"/>
          </a:xfrm>
          <a:prstGeom prst="chevron">
            <a:avLst>
              <a:gd name="adj" fmla="val 12078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gray">
          <a:xfrm rot="10800000">
            <a:off x="7969002" y="2046428"/>
            <a:ext cx="3877021" cy="4118875"/>
          </a:xfrm>
          <a:prstGeom prst="chevron">
            <a:avLst>
              <a:gd name="adj" fmla="val 12078"/>
            </a:avLst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>
            <a:outerShdw dist="109250" sx="1000" sy="1000" algn="ctr" rotWithShape="0">
              <a:srgbClr val="333333"/>
            </a:outerShdw>
          </a:effec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grpSp>
        <p:nvGrpSpPr>
          <p:cNvPr id="23" name="Group 23"/>
          <p:cNvGrpSpPr>
            <a:grpSpLocks/>
          </p:cNvGrpSpPr>
          <p:nvPr/>
        </p:nvGrpSpPr>
        <p:grpSpPr bwMode="auto">
          <a:xfrm>
            <a:off x="914041" y="2046430"/>
            <a:ext cx="10338630" cy="4401741"/>
            <a:chOff x="476" y="1354"/>
            <a:chExt cx="5384" cy="2981"/>
          </a:xfrm>
        </p:grpSpPr>
        <p:sp>
          <p:nvSpPr>
            <p:cNvPr id="28" name="Text Box 12"/>
            <p:cNvSpPr txBox="1">
              <a:spLocks noChangeArrowheads="1"/>
            </p:cNvSpPr>
            <p:nvPr/>
          </p:nvSpPr>
          <p:spPr bwMode="auto">
            <a:xfrm>
              <a:off x="476" y="1354"/>
              <a:ext cx="1338" cy="2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0"/>
                </a:spcBef>
                <a:spcAft>
                  <a:spcPts val="0"/>
                </a:spcAft>
                <a:buSzPct val="60000"/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ts val="0"/>
                </a:spcBef>
                <a:spcAft>
                  <a:spcPts val="0"/>
                </a:spcAft>
                <a:buSzPct val="60000"/>
                <a:buFont typeface="Wingdings" pitchFamily="2" charset="2"/>
                <a:buChar char="q"/>
              </a:pPr>
              <a:endParaRPr lang="ru-RU" sz="1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ts val="0"/>
                </a:spcBef>
                <a:spcAft>
                  <a:spcPts val="0"/>
                </a:spcAft>
                <a:buSzPct val="60000"/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Совершенствование</a:t>
              </a:r>
              <a:endPara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spcBef>
                  <a:spcPts val="0"/>
                </a:spcBef>
                <a:spcAft>
                  <a:spcPts val="0"/>
                </a:spcAft>
                <a:buSzPct val="60000"/>
              </a:pP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управления, координации деятельности и методического обеспечения;</a:t>
              </a:r>
            </a:p>
            <a:p>
              <a:pPr eaLnBrk="0" hangingPunct="0">
                <a:spcBef>
                  <a:spcPts val="1200"/>
                </a:spcBef>
                <a:spcAft>
                  <a:spcPts val="0"/>
                </a:spcAft>
                <a:buSzPct val="60000"/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Совершенствование нормативного правового регулирования;</a:t>
              </a:r>
            </a:p>
            <a:p>
              <a:pPr eaLnBrk="0" hangingPunct="0">
                <a:buSzPct val="60000"/>
                <a:buFont typeface="Wingdings" pitchFamily="2" charset="2"/>
                <a:buChar char="q"/>
              </a:pPr>
              <a:endParaRPr lang="ru-RU" sz="6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SzPct val="60000"/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Совершенствование системы отбора спортивно одаренных детей на основе требований ФССП</a:t>
              </a: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eaLnBrk="0" hangingPunct="0">
                <a:buSzPct val="60000"/>
                <a:buFont typeface="Wingdings" pitchFamily="2" charset="2"/>
                <a:buChar char="q"/>
              </a:pPr>
              <a:endPara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SzPct val="60000"/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2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овершенствование научно-методического, медико-биологического и </a:t>
              </a:r>
              <a:r>
                <a:rPr lang="ru-RU" sz="1200" dirty="0" err="1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антидопиногового</a:t>
              </a: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обеспечения</a:t>
              </a: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eaLnBrk="0" hangingPunct="0">
                <a:buSzPct val="60000"/>
                <a:buFont typeface="Wingdings" pitchFamily="2" charset="2"/>
                <a:buChar char="q"/>
              </a:pPr>
              <a:endParaRPr lang="ru-RU" sz="12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SzPct val="60000"/>
                <a:buFont typeface="Wingdings" pitchFamily="2" charset="2"/>
                <a:buChar char="q"/>
              </a:pP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Совершенствование систем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ы </a:t>
              </a:r>
              <a:r>
                <a:rPr lang="ru-RU" sz="12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спортивных соревнований</a:t>
              </a:r>
              <a:endParaRPr lang="ru-RU" sz="1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SzPct val="60000"/>
                <a:buFont typeface="Wingdings" pitchFamily="2" charset="2"/>
                <a:buChar char="q"/>
              </a:pPr>
              <a:endPara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buSzPct val="60000"/>
                <a:buFont typeface="Wingdings" pitchFamily="2" charset="2"/>
                <a:buChar char="q"/>
              </a:pP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4314" y="1380"/>
              <a:ext cx="1546" cy="2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buFont typeface="Wingdings" pitchFamily="2" charset="2"/>
                <a:buChar char="q"/>
              </a:pPr>
              <a:endParaRPr lang="ru-RU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</a:pPr>
              <a:endParaRPr lang="ru-RU" sz="8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</a:pPr>
              <a:endParaRPr lang="ru-RU" sz="8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</a:pPr>
              <a:r>
                <a:rPr lang="ru-RU" sz="800" dirty="0" smtClean="0">
                  <a:solidFill>
                    <a:schemeClr val="bg1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5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Завершение формирования и развитие отраслевой сети организаций, осуществляющих спортивную подготовку</a:t>
              </a:r>
              <a:r>
                <a:rPr lang="ru-RU" sz="115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eaLnBrk="0" hangingPunct="0">
                <a:buFont typeface="Wingdings" pitchFamily="2" charset="2"/>
                <a:buChar char="q"/>
              </a:pPr>
              <a:endParaRPr lang="ru-RU" sz="115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</a:pPr>
              <a:r>
                <a:rPr lang="ru-RU" sz="8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5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Развитие кадрового потенциала системы подготовки спортивного резерва</a:t>
              </a:r>
              <a:r>
                <a:rPr lang="ru-RU" sz="115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;</a:t>
              </a:r>
            </a:p>
            <a:p>
              <a:pPr eaLnBrk="0" hangingPunct="0">
                <a:buFont typeface="Wingdings" pitchFamily="2" charset="2"/>
                <a:buChar char="q"/>
              </a:pPr>
              <a:endParaRPr lang="ru-RU" sz="115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</a:pPr>
              <a:r>
                <a:rPr lang="ru-RU" sz="8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5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Развитие инфраструктуры, финансового и материально-технического обеспечения организаций;</a:t>
              </a:r>
            </a:p>
            <a:p>
              <a:pPr eaLnBrk="0" hangingPunct="0">
                <a:buFont typeface="Wingdings" pitchFamily="2" charset="2"/>
                <a:buChar char="q"/>
              </a:pPr>
              <a:endParaRPr lang="ru-RU" sz="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</a:pPr>
              <a:r>
                <a:rPr lang="ru-RU" sz="80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50" dirty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5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Создание условий для саморазвития и самореализации спортсмена, его духовно-нравственного и патриотического воспитания</a:t>
              </a:r>
            </a:p>
            <a:p>
              <a:pPr eaLnBrk="0" hangingPunct="0">
                <a:buFont typeface="Wingdings" pitchFamily="2" charset="2"/>
                <a:buChar char="q"/>
              </a:pPr>
              <a:endParaRPr lang="ru-RU" sz="8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</a:pPr>
              <a:r>
                <a:rPr lang="ru-RU" sz="80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150" dirty="0" smtClean="0">
                  <a:solidFill>
                    <a:schemeClr val="accent4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Укрепление международных связей</a:t>
              </a:r>
            </a:p>
            <a:p>
              <a:pPr eaLnBrk="0" hangingPunct="0">
                <a:buFont typeface="Wingdings" pitchFamily="2" charset="2"/>
                <a:buChar char="q"/>
              </a:pPr>
              <a:endParaRPr lang="ru-RU" sz="12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buFont typeface="Wingdings" pitchFamily="2" charset="2"/>
                <a:buChar char="q"/>
              </a:pPr>
              <a:endParaRPr lang="ru-RU" sz="12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buFont typeface="Wingdings" pitchFamily="2" charset="2"/>
                <a:buChar char="q"/>
              </a:pP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2198688" y="1113805"/>
            <a:ext cx="8187525" cy="724685"/>
          </a:xfrm>
          <a:prstGeom prst="roundRect">
            <a:avLst/>
          </a:prstGeom>
          <a:noFill/>
          <a:ln w="381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99097" y="1255234"/>
            <a:ext cx="4972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Выполнение приоритетных задач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4A8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4A82"/>
              </a:solidFill>
              <a:effectLst/>
              <a:uLnTx/>
              <a:uFillTx/>
            </a:endParaRPr>
          </a:p>
        </p:txBody>
      </p:sp>
      <p:sp>
        <p:nvSpPr>
          <p:cNvPr id="5" name="Стрелка вверх 4"/>
          <p:cNvSpPr/>
          <p:nvPr/>
        </p:nvSpPr>
        <p:spPr bwMode="auto">
          <a:xfrm flipH="1">
            <a:off x="4093463" y="1907888"/>
            <a:ext cx="3780779" cy="4377536"/>
          </a:xfrm>
          <a:prstGeom prst="upArrow">
            <a:avLst/>
          </a:prstGeom>
          <a:noFill/>
          <a:ln w="381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571" tIns="47286" rIns="129600" bIns="47286" numCol="1" rtlCol="0" anchor="t" anchorCtr="0" compatLnSpc="1">
            <a:prstTxWarp prst="textNoShape">
              <a:avLst/>
            </a:prstTxWarp>
          </a:bodyPr>
          <a:lstStyle/>
          <a:p>
            <a:pPr marL="90488" marR="0" indent="0" algn="l" defTabSz="866775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30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8027" y="3822411"/>
            <a:ext cx="20468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ведомства субъекты РФ муниципалитеты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отраслевые организации 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общероссийские </a:t>
            </a:r>
            <a:r>
              <a:rPr lang="ru-RU" sz="1600" dirty="0">
                <a:solidFill>
                  <a:schemeClr val="tx1"/>
                </a:solidFill>
                <a:latin typeface="Times New Roman"/>
                <a:ea typeface="Times New Roman"/>
              </a:rPr>
              <a:t>спортивных федераций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1" name="Text Box 19"/>
          <p:cNvSpPr txBox="1">
            <a:spLocks noChangeArrowheads="1"/>
          </p:cNvSpPr>
          <p:nvPr/>
        </p:nvSpPr>
        <p:spPr bwMode="gray">
          <a:xfrm>
            <a:off x="4224553" y="2602041"/>
            <a:ext cx="32658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Проектная</a:t>
            </a:r>
          </a:p>
          <a:p>
            <a:pPr algn="ctr" eaLnBrk="0" hangingPunct="0"/>
            <a:r>
              <a:rPr lang="ru-RU" b="1" dirty="0" smtClean="0">
                <a:solidFill>
                  <a:srgbClr val="004A82"/>
                </a:solidFill>
                <a:latin typeface="Times New Roman" pitchFamily="18" charset="0"/>
                <a:cs typeface="Times New Roman" pitchFamily="18" charset="0"/>
              </a:rPr>
              <a:t> деятельность</a:t>
            </a:r>
            <a:endParaRPr lang="en-US" b="1" dirty="0">
              <a:solidFill>
                <a:srgbClr val="004A8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18852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592139" y="276226"/>
            <a:ext cx="11234738" cy="3605213"/>
            <a:chOff x="373" y="174"/>
            <a:chExt cx="7077" cy="2271"/>
          </a:xfrm>
        </p:grpSpPr>
        <p:sp>
          <p:nvSpPr>
            <p:cNvPr id="23565" name="Rectangle 2"/>
            <p:cNvSpPr>
              <a:spLocks noChangeArrowheads="1"/>
            </p:cNvSpPr>
            <p:nvPr/>
          </p:nvSpPr>
          <p:spPr bwMode="auto">
            <a:xfrm>
              <a:off x="400" y="174"/>
              <a:ext cx="7050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434513" algn="l"/>
                  <a:tab pos="9883775" algn="l"/>
                  <a:tab pos="10333038" algn="l"/>
                  <a:tab pos="10782300" algn="l"/>
                </a:tabLst>
              </a:pPr>
              <a:r>
                <a:rPr lang="ru-RU" altLang="ru-RU" sz="2400" b="1" dirty="0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Times New Roman" pitchFamily="16" charset="0"/>
                </a:rPr>
                <a:t>Централизованная система управления, координации и методического обеспечения в системе подготовки спортивного резерва</a:t>
              </a:r>
            </a:p>
          </p:txBody>
        </p: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5032" y="585"/>
              <a:ext cx="4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2100" b="1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+mn-cs"/>
                </a:rPr>
                <a:t> </a:t>
              </a:r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5073" y="585"/>
              <a:ext cx="4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2100" b="1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+mn-cs"/>
                </a:rPr>
                <a:t> 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604" y="776"/>
              <a:ext cx="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altLang="ru-RU">
                <a:solidFill>
                  <a:srgbClr val="FFFFFF"/>
                </a:solidFill>
                <a:ea typeface="Microsoft YaHei" charset="-122"/>
                <a:cs typeface="+mn-cs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056" y="776"/>
              <a:ext cx="4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2100" b="1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+mn-cs"/>
                </a:rPr>
                <a:t> 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829" y="966"/>
              <a:ext cx="4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2100" b="1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+mn-cs"/>
                </a:rPr>
                <a:t> 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73" y="1209"/>
              <a:ext cx="268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2100" b="1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+mn-cs"/>
                </a:rPr>
                <a:t>Министерство спорта </a:t>
              </a:r>
            </a:p>
            <a:p>
              <a:pPr algn="ctr"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2100" b="1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+mn-cs"/>
                </a:rPr>
                <a:t>Российской Федерации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80" y="1344"/>
              <a:ext cx="4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2100" b="1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+mn-cs"/>
                </a:rPr>
                <a:t> 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98" y="1154"/>
              <a:ext cx="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altLang="ru-RU">
                <a:solidFill>
                  <a:srgbClr val="FFFFFF"/>
                </a:solidFill>
                <a:ea typeface="Microsoft YaHei" charset="-122"/>
                <a:cs typeface="+mn-cs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059" y="1344"/>
              <a:ext cx="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ru-RU" altLang="ru-RU">
                <a:solidFill>
                  <a:srgbClr val="FFFFFF"/>
                </a:solidFill>
                <a:ea typeface="Microsoft YaHei" charset="-122"/>
                <a:cs typeface="+mn-cs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5869" y="1348"/>
              <a:ext cx="4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2100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+mn-cs"/>
                </a:rPr>
                <a:t> 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682" y="2093"/>
              <a:ext cx="42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2100" b="1">
                  <a:solidFill>
                    <a:srgbClr val="174261"/>
                  </a:solidFill>
                  <a:latin typeface="Times New Roman" pitchFamily="16" charset="0"/>
                  <a:ea typeface="Microsoft YaHei" charset="-122"/>
                  <a:cs typeface="+mn-cs"/>
                </a:rPr>
                <a:t> 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059" y="2290"/>
              <a:ext cx="29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buSzPct val="10000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ru-RU" altLang="ru-RU" sz="1600">
                  <a:solidFill>
                    <a:srgbClr val="174261"/>
                  </a:solidFill>
                  <a:latin typeface="Calibri" pitchFamily="32" charset="0"/>
                  <a:ea typeface="Microsoft YaHei" charset="-122"/>
                  <a:cs typeface="+mn-cs"/>
                </a:rPr>
                <a:t> </a:t>
              </a:r>
            </a:p>
          </p:txBody>
        </p:sp>
        <p:sp>
          <p:nvSpPr>
            <p:cNvPr id="16" name="Freeform 15"/>
            <p:cNvSpPr>
              <a:spLocks noChangeArrowheads="1"/>
            </p:cNvSpPr>
            <p:nvPr/>
          </p:nvSpPr>
          <p:spPr bwMode="auto">
            <a:xfrm>
              <a:off x="4615" y="696"/>
              <a:ext cx="590" cy="451"/>
            </a:xfrm>
            <a:custGeom>
              <a:avLst/>
              <a:gdLst>
                <a:gd name="T0" fmla="*/ 26065735 w 308"/>
                <a:gd name="T1" fmla="*/ 0 h 174"/>
                <a:gd name="T2" fmla="*/ 385881748 w 308"/>
                <a:gd name="T3" fmla="*/ 2147483646 h 174"/>
                <a:gd name="T4" fmla="*/ 360170297 w 308"/>
                <a:gd name="T5" fmla="*/ 2147483646 h 174"/>
                <a:gd name="T6" fmla="*/ 0 w 308"/>
                <a:gd name="T7" fmla="*/ 2147483646 h 174"/>
                <a:gd name="T8" fmla="*/ 26065735 w 308"/>
                <a:gd name="T9" fmla="*/ 0 h 174"/>
                <a:gd name="T10" fmla="*/ 387322384 w 308"/>
                <a:gd name="T11" fmla="*/ 2147483646 h 174"/>
                <a:gd name="T12" fmla="*/ 499407619 w 308"/>
                <a:gd name="T13" fmla="*/ 2147483646 h 174"/>
                <a:gd name="T14" fmla="*/ 307611520 w 308"/>
                <a:gd name="T15" fmla="*/ 2147483646 h 174"/>
                <a:gd name="T16" fmla="*/ 387322384 w 308"/>
                <a:gd name="T17" fmla="*/ 2147483646 h 1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"/>
                <a:gd name="T28" fmla="*/ 0 h 174"/>
                <a:gd name="T29" fmla="*/ 308 w 308"/>
                <a:gd name="T30" fmla="*/ 174 h 1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" h="174">
                  <a:moveTo>
                    <a:pt x="16" y="0"/>
                  </a:moveTo>
                  <a:lnTo>
                    <a:pt x="238" y="117"/>
                  </a:lnTo>
                  <a:lnTo>
                    <a:pt x="222" y="148"/>
                  </a:lnTo>
                  <a:lnTo>
                    <a:pt x="0" y="31"/>
                  </a:lnTo>
                  <a:lnTo>
                    <a:pt x="16" y="0"/>
                  </a:lnTo>
                  <a:close/>
                  <a:moveTo>
                    <a:pt x="239" y="78"/>
                  </a:moveTo>
                  <a:lnTo>
                    <a:pt x="308" y="174"/>
                  </a:lnTo>
                  <a:lnTo>
                    <a:pt x="190" y="171"/>
                  </a:lnTo>
                  <a:lnTo>
                    <a:pt x="239" y="78"/>
                  </a:lnTo>
                  <a:close/>
                </a:path>
              </a:pathLst>
            </a:custGeom>
            <a:solidFill>
              <a:srgbClr val="236292"/>
            </a:solidFill>
            <a:ln w="9525" cap="sq">
              <a:solidFill>
                <a:srgbClr val="4472C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ea typeface="Microsoft YaHei" charset="-122"/>
                <a:cs typeface="+mn-cs"/>
              </a:endParaRPr>
            </a:p>
          </p:txBody>
        </p:sp>
        <p:sp>
          <p:nvSpPr>
            <p:cNvPr id="17" name="Freeform 16"/>
            <p:cNvSpPr>
              <a:spLocks noChangeArrowheads="1"/>
            </p:cNvSpPr>
            <p:nvPr/>
          </p:nvSpPr>
          <p:spPr bwMode="auto">
            <a:xfrm>
              <a:off x="1744" y="690"/>
              <a:ext cx="540" cy="489"/>
            </a:xfrm>
            <a:custGeom>
              <a:avLst/>
              <a:gdLst>
                <a:gd name="T0" fmla="*/ 1362804 w 371"/>
                <a:gd name="T1" fmla="*/ 0 h 209"/>
                <a:gd name="T2" fmla="*/ 269282 w 371"/>
                <a:gd name="T3" fmla="*/ 2147483646 h 209"/>
                <a:gd name="T4" fmla="*/ 332205 w 371"/>
                <a:gd name="T5" fmla="*/ 2147483646 h 209"/>
                <a:gd name="T6" fmla="*/ 1430512 w 371"/>
                <a:gd name="T7" fmla="*/ 2147483646 h 209"/>
                <a:gd name="T8" fmla="*/ 1362804 w 371"/>
                <a:gd name="T9" fmla="*/ 0 h 209"/>
                <a:gd name="T10" fmla="*/ 266299 w 371"/>
                <a:gd name="T11" fmla="*/ 2147483646 h 209"/>
                <a:gd name="T12" fmla="*/ 0 w 371"/>
                <a:gd name="T13" fmla="*/ 2147483646 h 209"/>
                <a:gd name="T14" fmla="*/ 458872 w 371"/>
                <a:gd name="T15" fmla="*/ 2147483646 h 209"/>
                <a:gd name="T16" fmla="*/ 266299 w 371"/>
                <a:gd name="T17" fmla="*/ 2147483646 h 2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1"/>
                <a:gd name="T28" fmla="*/ 0 h 209"/>
                <a:gd name="T29" fmla="*/ 371 w 371"/>
                <a:gd name="T30" fmla="*/ 209 h 2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1" h="209">
                  <a:moveTo>
                    <a:pt x="354" y="0"/>
                  </a:moveTo>
                  <a:lnTo>
                    <a:pt x="70" y="152"/>
                  </a:lnTo>
                  <a:lnTo>
                    <a:pt x="86" y="183"/>
                  </a:lnTo>
                  <a:lnTo>
                    <a:pt x="371" y="31"/>
                  </a:lnTo>
                  <a:lnTo>
                    <a:pt x="354" y="0"/>
                  </a:lnTo>
                  <a:close/>
                  <a:moveTo>
                    <a:pt x="69" y="113"/>
                  </a:moveTo>
                  <a:lnTo>
                    <a:pt x="0" y="209"/>
                  </a:lnTo>
                  <a:lnTo>
                    <a:pt x="119" y="206"/>
                  </a:lnTo>
                  <a:lnTo>
                    <a:pt x="69" y="113"/>
                  </a:lnTo>
                  <a:close/>
                </a:path>
              </a:pathLst>
            </a:custGeom>
            <a:solidFill>
              <a:srgbClr val="236292"/>
            </a:solidFill>
            <a:ln w="9525" cap="sq">
              <a:solidFill>
                <a:srgbClr val="4472C4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FFFFFF"/>
                </a:solidFill>
                <a:ea typeface="Microsoft YaHei" charset="-122"/>
                <a:cs typeface="+mn-cs"/>
              </a:endParaRPr>
            </a:p>
          </p:txBody>
        </p:sp>
      </p:grp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6275389" y="2101850"/>
            <a:ext cx="45291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altLang="ru-RU" sz="20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ФГБУ «Центр спортивной подготовки 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altLang="ru-RU" sz="20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спортивных сборных команд России»</a:t>
            </a:r>
          </a:p>
        </p:txBody>
      </p:sp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633414" y="3300413"/>
            <a:ext cx="4565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altLang="ru-RU" sz="21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Органы исполнительной власти субъектов Российской Федерации</a:t>
            </a:r>
          </a:p>
        </p:txBody>
      </p:sp>
      <p:sp>
        <p:nvSpPr>
          <p:cNvPr id="36" name="Rectangle 21"/>
          <p:cNvSpPr>
            <a:spLocks noChangeArrowheads="1"/>
          </p:cNvSpPr>
          <p:nvPr/>
        </p:nvSpPr>
        <p:spPr bwMode="auto">
          <a:xfrm>
            <a:off x="676275" y="4591052"/>
            <a:ext cx="4565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altLang="ru-RU" sz="21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Органы местного самоуправления </a:t>
            </a:r>
          </a:p>
        </p:txBody>
      </p:sp>
      <p:sp>
        <p:nvSpPr>
          <p:cNvPr id="37" name="Freeform 17"/>
          <p:cNvSpPr>
            <a:spLocks noChangeArrowheads="1"/>
          </p:cNvSpPr>
          <p:nvPr/>
        </p:nvSpPr>
        <p:spPr bwMode="auto">
          <a:xfrm rot="3780000">
            <a:off x="2489201" y="2814639"/>
            <a:ext cx="488950" cy="276225"/>
          </a:xfrm>
          <a:custGeom>
            <a:avLst/>
            <a:gdLst>
              <a:gd name="T0" fmla="*/ 2147483646 w 308"/>
              <a:gd name="T1" fmla="*/ 0 h 174"/>
              <a:gd name="T2" fmla="*/ 2147483646 w 308"/>
              <a:gd name="T3" fmla="*/ 2147483646 h 174"/>
              <a:gd name="T4" fmla="*/ 2147483646 w 308"/>
              <a:gd name="T5" fmla="*/ 2147483646 h 174"/>
              <a:gd name="T6" fmla="*/ 0 w 308"/>
              <a:gd name="T7" fmla="*/ 2147483646 h 174"/>
              <a:gd name="T8" fmla="*/ 2147483646 w 308"/>
              <a:gd name="T9" fmla="*/ 0 h 174"/>
              <a:gd name="T10" fmla="*/ 2147483646 w 308"/>
              <a:gd name="T11" fmla="*/ 2147483646 h 174"/>
              <a:gd name="T12" fmla="*/ 2147483646 w 308"/>
              <a:gd name="T13" fmla="*/ 2147483646 h 174"/>
              <a:gd name="T14" fmla="*/ 2147483646 w 308"/>
              <a:gd name="T15" fmla="*/ 2147483646 h 174"/>
              <a:gd name="T16" fmla="*/ 2147483646 w 308"/>
              <a:gd name="T17" fmla="*/ 2147483646 h 1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8"/>
              <a:gd name="T28" fmla="*/ 0 h 174"/>
              <a:gd name="T29" fmla="*/ 308 w 308"/>
              <a:gd name="T30" fmla="*/ 174 h 1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8" h="174">
                <a:moveTo>
                  <a:pt x="16" y="0"/>
                </a:moveTo>
                <a:lnTo>
                  <a:pt x="238" y="117"/>
                </a:lnTo>
                <a:lnTo>
                  <a:pt x="222" y="148"/>
                </a:lnTo>
                <a:lnTo>
                  <a:pt x="0" y="31"/>
                </a:lnTo>
                <a:lnTo>
                  <a:pt x="16" y="0"/>
                </a:lnTo>
                <a:close/>
                <a:moveTo>
                  <a:pt x="239" y="78"/>
                </a:moveTo>
                <a:lnTo>
                  <a:pt x="308" y="174"/>
                </a:lnTo>
                <a:lnTo>
                  <a:pt x="190" y="171"/>
                </a:lnTo>
                <a:lnTo>
                  <a:pt x="239" y="78"/>
                </a:lnTo>
                <a:close/>
              </a:path>
            </a:pathLst>
          </a:custGeom>
          <a:solidFill>
            <a:srgbClr val="236292"/>
          </a:solidFill>
          <a:ln w="9525" cap="sq">
            <a:solidFill>
              <a:srgbClr val="4472C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ea typeface="Microsoft YaHei" charset="-122"/>
              <a:cs typeface="+mn-cs"/>
            </a:endParaRPr>
          </a:p>
        </p:txBody>
      </p:sp>
      <p:sp>
        <p:nvSpPr>
          <p:cNvPr id="38" name="Freeform 20"/>
          <p:cNvSpPr>
            <a:spLocks noChangeArrowheads="1"/>
          </p:cNvSpPr>
          <p:nvPr/>
        </p:nvSpPr>
        <p:spPr bwMode="auto">
          <a:xfrm rot="3780000">
            <a:off x="2489201" y="4165602"/>
            <a:ext cx="488950" cy="276225"/>
          </a:xfrm>
          <a:custGeom>
            <a:avLst/>
            <a:gdLst>
              <a:gd name="T0" fmla="*/ 2147483646 w 308"/>
              <a:gd name="T1" fmla="*/ 0 h 174"/>
              <a:gd name="T2" fmla="*/ 2147483646 w 308"/>
              <a:gd name="T3" fmla="*/ 2147483646 h 174"/>
              <a:gd name="T4" fmla="*/ 2147483646 w 308"/>
              <a:gd name="T5" fmla="*/ 2147483646 h 174"/>
              <a:gd name="T6" fmla="*/ 0 w 308"/>
              <a:gd name="T7" fmla="*/ 2147483646 h 174"/>
              <a:gd name="T8" fmla="*/ 2147483646 w 308"/>
              <a:gd name="T9" fmla="*/ 0 h 174"/>
              <a:gd name="T10" fmla="*/ 2147483646 w 308"/>
              <a:gd name="T11" fmla="*/ 2147483646 h 174"/>
              <a:gd name="T12" fmla="*/ 2147483646 w 308"/>
              <a:gd name="T13" fmla="*/ 2147483646 h 174"/>
              <a:gd name="T14" fmla="*/ 2147483646 w 308"/>
              <a:gd name="T15" fmla="*/ 2147483646 h 174"/>
              <a:gd name="T16" fmla="*/ 2147483646 w 308"/>
              <a:gd name="T17" fmla="*/ 2147483646 h 1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8"/>
              <a:gd name="T28" fmla="*/ 0 h 174"/>
              <a:gd name="T29" fmla="*/ 308 w 308"/>
              <a:gd name="T30" fmla="*/ 174 h 1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8" h="174">
                <a:moveTo>
                  <a:pt x="16" y="0"/>
                </a:moveTo>
                <a:lnTo>
                  <a:pt x="238" y="117"/>
                </a:lnTo>
                <a:lnTo>
                  <a:pt x="222" y="148"/>
                </a:lnTo>
                <a:lnTo>
                  <a:pt x="0" y="31"/>
                </a:lnTo>
                <a:lnTo>
                  <a:pt x="16" y="0"/>
                </a:lnTo>
                <a:close/>
                <a:moveTo>
                  <a:pt x="239" y="78"/>
                </a:moveTo>
                <a:lnTo>
                  <a:pt x="308" y="174"/>
                </a:lnTo>
                <a:lnTo>
                  <a:pt x="190" y="171"/>
                </a:lnTo>
                <a:lnTo>
                  <a:pt x="239" y="78"/>
                </a:lnTo>
                <a:close/>
              </a:path>
            </a:pathLst>
          </a:custGeom>
          <a:solidFill>
            <a:srgbClr val="236292"/>
          </a:solidFill>
          <a:ln w="9525" cap="sq">
            <a:solidFill>
              <a:srgbClr val="4472C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ea typeface="Microsoft YaHei" charset="-122"/>
              <a:cs typeface="+mn-cs"/>
            </a:endParaRPr>
          </a:p>
        </p:txBody>
      </p:sp>
      <p:sp>
        <p:nvSpPr>
          <p:cNvPr id="39" name="Freeform 24"/>
          <p:cNvSpPr>
            <a:spLocks noChangeArrowheads="1"/>
          </p:cNvSpPr>
          <p:nvPr/>
        </p:nvSpPr>
        <p:spPr bwMode="auto">
          <a:xfrm rot="3780000">
            <a:off x="8507413" y="2863852"/>
            <a:ext cx="488950" cy="276225"/>
          </a:xfrm>
          <a:custGeom>
            <a:avLst/>
            <a:gdLst>
              <a:gd name="T0" fmla="*/ 2147483646 w 308"/>
              <a:gd name="T1" fmla="*/ 0 h 174"/>
              <a:gd name="T2" fmla="*/ 2147483646 w 308"/>
              <a:gd name="T3" fmla="*/ 2147483646 h 174"/>
              <a:gd name="T4" fmla="*/ 2147483646 w 308"/>
              <a:gd name="T5" fmla="*/ 2147483646 h 174"/>
              <a:gd name="T6" fmla="*/ 0 w 308"/>
              <a:gd name="T7" fmla="*/ 2147483646 h 174"/>
              <a:gd name="T8" fmla="*/ 2147483646 w 308"/>
              <a:gd name="T9" fmla="*/ 0 h 174"/>
              <a:gd name="T10" fmla="*/ 2147483646 w 308"/>
              <a:gd name="T11" fmla="*/ 2147483646 h 174"/>
              <a:gd name="T12" fmla="*/ 2147483646 w 308"/>
              <a:gd name="T13" fmla="*/ 2147483646 h 174"/>
              <a:gd name="T14" fmla="*/ 2147483646 w 308"/>
              <a:gd name="T15" fmla="*/ 2147483646 h 174"/>
              <a:gd name="T16" fmla="*/ 2147483646 w 308"/>
              <a:gd name="T17" fmla="*/ 2147483646 h 1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8"/>
              <a:gd name="T28" fmla="*/ 0 h 174"/>
              <a:gd name="T29" fmla="*/ 308 w 308"/>
              <a:gd name="T30" fmla="*/ 174 h 1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8" h="174">
                <a:moveTo>
                  <a:pt x="16" y="0"/>
                </a:moveTo>
                <a:lnTo>
                  <a:pt x="238" y="117"/>
                </a:lnTo>
                <a:lnTo>
                  <a:pt x="222" y="148"/>
                </a:lnTo>
                <a:lnTo>
                  <a:pt x="0" y="31"/>
                </a:lnTo>
                <a:lnTo>
                  <a:pt x="16" y="0"/>
                </a:lnTo>
                <a:close/>
                <a:moveTo>
                  <a:pt x="239" y="78"/>
                </a:moveTo>
                <a:lnTo>
                  <a:pt x="308" y="174"/>
                </a:lnTo>
                <a:lnTo>
                  <a:pt x="190" y="171"/>
                </a:lnTo>
                <a:lnTo>
                  <a:pt x="239" y="78"/>
                </a:lnTo>
                <a:close/>
              </a:path>
            </a:pathLst>
          </a:custGeom>
          <a:solidFill>
            <a:srgbClr val="236292"/>
          </a:solidFill>
          <a:ln w="9525" cap="sq">
            <a:solidFill>
              <a:srgbClr val="4472C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ea typeface="Microsoft YaHei" charset="-122"/>
              <a:cs typeface="+mn-cs"/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6254751" y="3309938"/>
            <a:ext cx="472916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altLang="ru-RU" sz="20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ФГБУ «Федеральный центр подготовки </a:t>
            </a:r>
          </a:p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altLang="ru-RU" sz="20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спортивного резерва»</a:t>
            </a:r>
          </a:p>
        </p:txBody>
      </p:sp>
      <p:sp>
        <p:nvSpPr>
          <p:cNvPr id="41" name="Freeform 25"/>
          <p:cNvSpPr>
            <a:spLocks noChangeArrowheads="1"/>
          </p:cNvSpPr>
          <p:nvPr/>
        </p:nvSpPr>
        <p:spPr bwMode="auto">
          <a:xfrm rot="3780000">
            <a:off x="8507413" y="4087814"/>
            <a:ext cx="488950" cy="276225"/>
          </a:xfrm>
          <a:custGeom>
            <a:avLst/>
            <a:gdLst>
              <a:gd name="T0" fmla="*/ 2147483646 w 308"/>
              <a:gd name="T1" fmla="*/ 0 h 174"/>
              <a:gd name="T2" fmla="*/ 2147483646 w 308"/>
              <a:gd name="T3" fmla="*/ 2147483646 h 174"/>
              <a:gd name="T4" fmla="*/ 2147483646 w 308"/>
              <a:gd name="T5" fmla="*/ 2147483646 h 174"/>
              <a:gd name="T6" fmla="*/ 0 w 308"/>
              <a:gd name="T7" fmla="*/ 2147483646 h 174"/>
              <a:gd name="T8" fmla="*/ 2147483646 w 308"/>
              <a:gd name="T9" fmla="*/ 0 h 174"/>
              <a:gd name="T10" fmla="*/ 2147483646 w 308"/>
              <a:gd name="T11" fmla="*/ 2147483646 h 174"/>
              <a:gd name="T12" fmla="*/ 2147483646 w 308"/>
              <a:gd name="T13" fmla="*/ 2147483646 h 174"/>
              <a:gd name="T14" fmla="*/ 2147483646 w 308"/>
              <a:gd name="T15" fmla="*/ 2147483646 h 174"/>
              <a:gd name="T16" fmla="*/ 2147483646 w 308"/>
              <a:gd name="T17" fmla="*/ 2147483646 h 1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08"/>
              <a:gd name="T28" fmla="*/ 0 h 174"/>
              <a:gd name="T29" fmla="*/ 308 w 308"/>
              <a:gd name="T30" fmla="*/ 174 h 1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08" h="174">
                <a:moveTo>
                  <a:pt x="16" y="0"/>
                </a:moveTo>
                <a:lnTo>
                  <a:pt x="238" y="117"/>
                </a:lnTo>
                <a:lnTo>
                  <a:pt x="222" y="148"/>
                </a:lnTo>
                <a:lnTo>
                  <a:pt x="0" y="31"/>
                </a:lnTo>
                <a:lnTo>
                  <a:pt x="16" y="0"/>
                </a:lnTo>
                <a:close/>
                <a:moveTo>
                  <a:pt x="239" y="78"/>
                </a:moveTo>
                <a:lnTo>
                  <a:pt x="308" y="174"/>
                </a:lnTo>
                <a:lnTo>
                  <a:pt x="190" y="171"/>
                </a:lnTo>
                <a:lnTo>
                  <a:pt x="239" y="78"/>
                </a:lnTo>
                <a:close/>
              </a:path>
            </a:pathLst>
          </a:custGeom>
          <a:solidFill>
            <a:srgbClr val="236292"/>
          </a:solidFill>
          <a:ln w="9525" cap="sq">
            <a:solidFill>
              <a:srgbClr val="4472C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solidFill>
                <a:srgbClr val="FFFFFF"/>
              </a:solidFill>
              <a:ea typeface="Microsoft YaHei" charset="-122"/>
              <a:cs typeface="+mn-cs"/>
            </a:endParaRPr>
          </a:p>
        </p:txBody>
      </p:sp>
      <p:sp>
        <p:nvSpPr>
          <p:cNvPr id="42" name="Rectangle 26"/>
          <p:cNvSpPr>
            <a:spLocks noChangeArrowheads="1"/>
          </p:cNvSpPr>
          <p:nvPr/>
        </p:nvSpPr>
        <p:spPr bwMode="auto">
          <a:xfrm>
            <a:off x="6059489" y="4535488"/>
            <a:ext cx="5416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ru-RU" altLang="ru-RU" sz="20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Региональные центры спортивной подготовки</a:t>
            </a:r>
          </a:p>
        </p:txBody>
      </p:sp>
      <p:sp>
        <p:nvSpPr>
          <p:cNvPr id="43" name="Rectangle 22"/>
          <p:cNvSpPr>
            <a:spLocks noChangeArrowheads="1"/>
          </p:cNvSpPr>
          <p:nvPr/>
        </p:nvSpPr>
        <p:spPr bwMode="auto">
          <a:xfrm>
            <a:off x="260350" y="5554663"/>
            <a:ext cx="11671300" cy="914400"/>
          </a:xfrm>
          <a:prstGeom prst="rect">
            <a:avLst/>
          </a:prstGeom>
          <a:gradFill>
            <a:gsLst>
              <a:gs pos="0">
                <a:srgbClr val="B9DFED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solidFill>
              <a:srgbClr val="0070C0"/>
            </a:solidFill>
          </a:ln>
          <a:effectLst/>
        </p:spPr>
        <p:txBody>
          <a:bodyPr lIns="0" tIns="0" rIns="0" bIns="0">
            <a:spAutoFit/>
          </a:bodyPr>
          <a:lstStyle/>
          <a:p>
            <a:pPr algn="ctr">
              <a:buSzPct val="8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lang="ru-RU" altLang="ru-RU" sz="20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Отраслевые организации:</a:t>
            </a:r>
          </a:p>
          <a:p>
            <a:pPr algn="ctr">
              <a:buSzPct val="8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lang="ru-RU" altLang="ru-RU" sz="20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спортивные школы, спортивные школы олимпийского резерва и </a:t>
            </a:r>
          </a:p>
          <a:p>
            <a:pPr algn="ctr">
              <a:buSzPct val="8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/>
            </a:pPr>
            <a:r>
              <a:rPr lang="ru-RU" altLang="ru-RU" sz="2000" b="1" dirty="0">
                <a:solidFill>
                  <a:srgbClr val="174261"/>
                </a:solidFill>
                <a:latin typeface="Times New Roman" pitchFamily="16" charset="0"/>
                <a:ea typeface="Microsoft YaHei" charset="-122"/>
                <a:cs typeface="+mn-cs"/>
              </a:rPr>
              <a:t> спортивно-адаптивные школы </a:t>
            </a:r>
          </a:p>
        </p:txBody>
      </p:sp>
    </p:spTree>
    <p:extLst>
      <p:ext uri="{BB962C8B-B14F-4D97-AF65-F5344CB8AC3E}">
        <p14:creationId xmlns:p14="http://schemas.microsoft.com/office/powerpoint/2010/main" val="68621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3"/>
          <p:cNvGrpSpPr>
            <a:grpSpLocks/>
          </p:cNvGrpSpPr>
          <p:nvPr/>
        </p:nvGrpSpPr>
        <p:grpSpPr bwMode="auto">
          <a:xfrm>
            <a:off x="1054100" y="962027"/>
            <a:ext cx="6118225" cy="3540125"/>
            <a:chOff x="920" y="855"/>
            <a:chExt cx="4253" cy="3108"/>
          </a:xfrm>
        </p:grpSpPr>
        <p:sp>
          <p:nvSpPr>
            <p:cNvPr id="11" name="Oval 4"/>
            <p:cNvSpPr>
              <a:spLocks noChangeArrowheads="1"/>
            </p:cNvSpPr>
            <p:nvPr/>
          </p:nvSpPr>
          <p:spPr bwMode="auto">
            <a:xfrm rot="-1350691">
              <a:off x="920" y="1341"/>
              <a:ext cx="4048" cy="2496"/>
            </a:xfrm>
            <a:prstGeom prst="ellipse">
              <a:avLst/>
            </a:prstGeom>
            <a:noFill/>
            <a:ln w="19050" algn="ctr">
              <a:solidFill>
                <a:sysClr val="windowText" lastClr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Times New Roman" pitchFamily="18" charset="0"/>
                <a:buNone/>
                <a:defRPr/>
              </a:pPr>
              <a:endParaRPr lang="ru-RU" altLang="ru-RU" sz="1900" kern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gray">
            <a:xfrm>
              <a:off x="2137" y="2086"/>
              <a:ext cx="1394" cy="1296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0000">
                  <a:srgbClr val="0070C0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  <a:effectLst>
              <a:glow rad="228600">
                <a:srgbClr val="4BACC6">
                  <a:satMod val="175000"/>
                  <a:alpha val="40000"/>
                </a:srgbClr>
              </a:glow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1pPr>
              <a:lvl2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2pPr>
              <a:lvl3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3pPr>
              <a:lvl4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4pPr>
              <a:lvl5pPr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  <a:ea typeface="DejaVu Sans" pitchFamily="32" charset="0"/>
                  <a:cs typeface="DejaVu Sans" pitchFamily="32" charset="0"/>
                </a:defRPr>
              </a:lvl9pPr>
            </a:lstStyle>
            <a:p>
              <a:pPr defTabSz="914400" eaLnBrk="1" hangingPunct="1">
                <a:buClr>
                  <a:srgbClr val="000000"/>
                </a:buClr>
                <a:buSzPct val="100000"/>
              </a:pPr>
              <a:r>
                <a:rPr lang="ru-RU" altLang="ru-RU" sz="16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Добровольная </a:t>
              </a:r>
            </a:p>
            <a:p>
              <a:pPr defTabSz="914400" eaLnBrk="1" hangingPunct="1">
                <a:buClr>
                  <a:srgbClr val="000000"/>
                </a:buClr>
                <a:buSzPct val="100000"/>
              </a:pPr>
              <a:r>
                <a:rPr lang="ru-RU" altLang="ru-RU" sz="1600">
                  <a:solidFill>
                    <a:srgbClr val="000000"/>
                  </a:solidFill>
                  <a:latin typeface="Times New Roman" pitchFamily="16" charset="0"/>
                  <a:cs typeface="Times New Roman" pitchFamily="16" charset="0"/>
                </a:rPr>
                <a:t>аккредитация</a:t>
              </a:r>
            </a:p>
          </p:txBody>
        </p:sp>
        <p:sp>
          <p:nvSpPr>
            <p:cNvPr id="13" name="Oval 29"/>
            <p:cNvSpPr>
              <a:spLocks noChangeArrowheads="1"/>
            </p:cNvSpPr>
            <p:nvPr/>
          </p:nvSpPr>
          <p:spPr bwMode="gray">
            <a:xfrm>
              <a:off x="3848" y="2800"/>
              <a:ext cx="1136" cy="1163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48000">
                  <a:srgbClr val="0070C0"/>
                </a:gs>
                <a:gs pos="100000">
                  <a:srgbClr val="FFFFFF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1900" b="1" kern="0" dirty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САШ</a:t>
              </a:r>
            </a:p>
          </p:txBody>
        </p:sp>
        <p:sp>
          <p:nvSpPr>
            <p:cNvPr id="14" name="Oval 34"/>
            <p:cNvSpPr>
              <a:spLocks noChangeArrowheads="1"/>
            </p:cNvSpPr>
            <p:nvPr/>
          </p:nvSpPr>
          <p:spPr bwMode="gray">
            <a:xfrm>
              <a:off x="2772" y="855"/>
              <a:ext cx="1303" cy="1092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46000">
                  <a:srgbClr val="0070C0"/>
                </a:gs>
                <a:gs pos="100000">
                  <a:srgbClr val="FFFFFF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defRPr/>
              </a:pPr>
              <a:r>
                <a:rPr lang="ru-RU" sz="2000" b="1" kern="0" dirty="0">
                  <a:solidFill>
                    <a:prstClr val="black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   </a:t>
              </a:r>
              <a:r>
                <a:rPr lang="ru-RU" sz="2000" b="1" kern="0" dirty="0">
                  <a:solidFill>
                    <a:srgbClr val="FFFFFF"/>
                  </a:solidFill>
                  <a:latin typeface="Times New Roman" pitchFamily="18" charset="0"/>
                  <a:ea typeface="SimSun" pitchFamily="2" charset="-122"/>
                  <a:cs typeface="Times New Roman" pitchFamily="18" charset="0"/>
                </a:rPr>
                <a:t>СШ</a:t>
              </a:r>
            </a:p>
          </p:txBody>
        </p:sp>
        <p:sp>
          <p:nvSpPr>
            <p:cNvPr id="15" name="Text Box 47"/>
            <p:cNvSpPr txBox="1">
              <a:spLocks noChangeArrowheads="1"/>
            </p:cNvSpPr>
            <p:nvPr/>
          </p:nvSpPr>
          <p:spPr bwMode="auto">
            <a:xfrm>
              <a:off x="4463" y="2199"/>
              <a:ext cx="710" cy="6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2000" b="1" kern="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000" b="1" kern="0" dirty="0" smtClean="0">
                  <a:solidFill>
                    <a:prstClr val="black"/>
                  </a:solidFill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endParaRPr lang="ru-RU" altLang="ru-RU" sz="2000" b="1" kern="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sp>
        <p:nvSpPr>
          <p:cNvPr id="16" name="Oval 34"/>
          <p:cNvSpPr>
            <a:spLocks noChangeArrowheads="1"/>
          </p:cNvSpPr>
          <p:nvPr/>
        </p:nvSpPr>
        <p:spPr bwMode="gray">
          <a:xfrm>
            <a:off x="1848323" y="1641147"/>
            <a:ext cx="1393621" cy="886158"/>
          </a:xfrm>
          <a:prstGeom prst="ellipse">
            <a:avLst/>
          </a:prstGeom>
          <a:gradFill>
            <a:gsLst>
              <a:gs pos="16000">
                <a:srgbClr val="FFFFFF"/>
              </a:gs>
              <a:gs pos="59000">
                <a:srgbClr val="0070C0"/>
              </a:gs>
              <a:gs pos="100000">
                <a:srgbClr val="FFFFFF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УОР</a:t>
            </a:r>
          </a:p>
        </p:txBody>
      </p:sp>
      <p:sp>
        <p:nvSpPr>
          <p:cNvPr id="17" name="Oval 34"/>
          <p:cNvSpPr>
            <a:spLocks noChangeArrowheads="1"/>
          </p:cNvSpPr>
          <p:nvPr/>
        </p:nvSpPr>
        <p:spPr bwMode="gray">
          <a:xfrm>
            <a:off x="5747163" y="1397083"/>
            <a:ext cx="1797280" cy="1396407"/>
          </a:xfrm>
          <a:prstGeom prst="ellipse">
            <a:avLst/>
          </a:prstGeom>
          <a:gradFill>
            <a:gsLst>
              <a:gs pos="0">
                <a:srgbClr val="FFFFFF"/>
              </a:gs>
              <a:gs pos="46000">
                <a:srgbClr val="0070C0"/>
              </a:gs>
              <a:gs pos="100000">
                <a:srgbClr val="FFFFFF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  </a:t>
            </a:r>
            <a:r>
              <a:rPr lang="ru-RU" sz="2000" b="1" kern="0" dirty="0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СШОР</a:t>
            </a:r>
          </a:p>
        </p:txBody>
      </p:sp>
      <p:sp>
        <p:nvSpPr>
          <p:cNvPr id="18" name="Oval 34"/>
          <p:cNvSpPr>
            <a:spLocks noChangeArrowheads="1"/>
          </p:cNvSpPr>
          <p:nvPr/>
        </p:nvSpPr>
        <p:spPr bwMode="gray">
          <a:xfrm>
            <a:off x="3200162" y="3986438"/>
            <a:ext cx="1343454" cy="940092"/>
          </a:xfrm>
          <a:prstGeom prst="ellipse">
            <a:avLst/>
          </a:prstGeom>
          <a:gradFill>
            <a:gsLst>
              <a:gs pos="16000">
                <a:srgbClr val="FFFFFF"/>
              </a:gs>
              <a:gs pos="45000">
                <a:srgbClr val="0070C0"/>
              </a:gs>
              <a:gs pos="100000">
                <a:srgbClr val="FFFFFF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2000" b="1" kern="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ЦОП</a:t>
            </a:r>
          </a:p>
        </p:txBody>
      </p:sp>
      <p:sp>
        <p:nvSpPr>
          <p:cNvPr id="19" name="Oval 34"/>
          <p:cNvSpPr>
            <a:spLocks noChangeArrowheads="1"/>
          </p:cNvSpPr>
          <p:nvPr/>
        </p:nvSpPr>
        <p:spPr bwMode="gray">
          <a:xfrm>
            <a:off x="1416274" y="4128525"/>
            <a:ext cx="1024648" cy="717528"/>
          </a:xfrm>
          <a:prstGeom prst="ellipse">
            <a:avLst/>
          </a:prstGeom>
          <a:gradFill>
            <a:gsLst>
              <a:gs pos="28000">
                <a:srgbClr val="FFFFFF"/>
              </a:gs>
              <a:gs pos="48000">
                <a:srgbClr val="0070C0"/>
              </a:gs>
              <a:gs pos="70000">
                <a:srgbClr val="FFFFFF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900" b="1" kern="0" dirty="0">
                <a:solidFill>
                  <a:prstClr val="black"/>
                </a:solidFill>
                <a:latin typeface="Garamond" pitchFamily="18" charset="0"/>
                <a:ea typeface="SimSun" pitchFamily="2" charset="-122"/>
                <a:cs typeface="Arial" charset="0"/>
              </a:rPr>
              <a:t>иные</a:t>
            </a:r>
          </a:p>
        </p:txBody>
      </p:sp>
      <p:sp>
        <p:nvSpPr>
          <p:cNvPr id="20" name="Oval 34"/>
          <p:cNvSpPr>
            <a:spLocks noChangeArrowheads="1"/>
          </p:cNvSpPr>
          <p:nvPr/>
        </p:nvSpPr>
        <p:spPr bwMode="gray">
          <a:xfrm>
            <a:off x="879553" y="2939513"/>
            <a:ext cx="1393621" cy="886158"/>
          </a:xfrm>
          <a:prstGeom prst="ellipse">
            <a:avLst/>
          </a:prstGeom>
          <a:gradFill>
            <a:gsLst>
              <a:gs pos="16000">
                <a:srgbClr val="FFFFFF"/>
              </a:gs>
              <a:gs pos="59000">
                <a:srgbClr val="0070C0"/>
              </a:gs>
              <a:gs pos="100000">
                <a:srgbClr val="FFFFFF"/>
              </a:gs>
            </a:gsLst>
            <a:lin ang="5400000" scaled="0"/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школы –</a:t>
            </a:r>
          </a:p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defRPr/>
            </a:pPr>
            <a:r>
              <a:rPr lang="ru-RU" sz="1600" b="1" kern="0" dirty="0">
                <a:solidFill>
                  <a:prstClr val="black"/>
                </a:solidFill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интернаты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8229601" y="1154113"/>
            <a:ext cx="3781425" cy="3302000"/>
          </a:xfrm>
          <a:prstGeom prst="roundRect">
            <a:avLst/>
          </a:prstGeom>
          <a:noFill/>
          <a:ln w="381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71" tIns="47286" rIns="129600" bIns="47286"/>
          <a:lstStyle/>
          <a:p>
            <a:pPr marL="90488" defTabSz="866775" eaLnBrk="1" fontAlgn="auto" hangingPunct="1">
              <a:spcBef>
                <a:spcPct val="25000"/>
              </a:spcBef>
              <a:spcAft>
                <a:spcPct val="30000"/>
              </a:spcAft>
              <a:defRPr/>
            </a:pPr>
            <a:endParaRPr lang="ru-RU" sz="20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4595" name="Прямоугольник 8"/>
          <p:cNvSpPr>
            <a:spLocks noChangeArrowheads="1"/>
          </p:cNvSpPr>
          <p:nvPr/>
        </p:nvSpPr>
        <p:spPr bwMode="auto">
          <a:xfrm>
            <a:off x="8401051" y="1225550"/>
            <a:ext cx="36099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914400"/>
            <a:r>
              <a:rPr lang="ru-RU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Организации </a:t>
            </a:r>
          </a:p>
          <a:p>
            <a:pPr algn="ctr" defTabSz="914400"/>
            <a:r>
              <a:rPr lang="ru-RU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спортивной подготовки</a:t>
            </a:r>
            <a:r>
              <a:rPr lang="en-US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endParaRPr lang="ru-RU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/>
            <a:endParaRPr lang="ru-RU" sz="800" b="1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/>
            <a:r>
              <a:rPr lang="ru-RU" sz="14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! РЕАЛИЗАЦИЯ ПРОГРАММ СП- основной вид деятельности</a:t>
            </a:r>
          </a:p>
          <a:p>
            <a:pPr defTabSz="914400"/>
            <a:endParaRPr lang="ru-RU" sz="1400" b="1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/>
            <a:r>
              <a:rPr lang="ru-RU" sz="14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Основные:</a:t>
            </a:r>
            <a:r>
              <a:rPr lang="ru-RU" sz="12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ru-RU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СШ, САШ, СШОР</a:t>
            </a:r>
          </a:p>
          <a:p>
            <a:pPr defTabSz="914400"/>
            <a:endParaRPr lang="ru-RU" sz="1400" b="1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/>
            <a:r>
              <a:rPr lang="ru-RU" sz="1400" b="1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Образовательные организации ДО </a:t>
            </a:r>
            <a:r>
              <a:rPr lang="ru-RU" sz="14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прошедшие добровольную  аккредитацию вправе реализовывать СП в специально созданном структурном подразделении  по спортивной подготовке</a:t>
            </a:r>
          </a:p>
          <a:p>
            <a:pPr algn="ctr" defTabSz="914400"/>
            <a:endParaRPr lang="ru-RU" sz="1400" b="1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  <a:p>
            <a:pPr defTabSz="914400"/>
            <a:endParaRPr lang="ru-RU" sz="1400">
              <a:solidFill>
                <a:srgbClr val="00194D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23" name="Стрелка вправо 22"/>
          <p:cNvSpPr/>
          <p:nvPr/>
        </p:nvSpPr>
        <p:spPr bwMode="auto">
          <a:xfrm>
            <a:off x="957264" y="4926013"/>
            <a:ext cx="3309937" cy="1446212"/>
          </a:xfrm>
          <a:prstGeom prst="rightArrow">
            <a:avLst/>
          </a:prstGeom>
          <a:noFill/>
          <a:ln w="38100" cap="flat" cmpd="dbl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4571" tIns="47286" rIns="129600" bIns="47286"/>
          <a:lstStyle/>
          <a:p>
            <a:pPr marL="90488" defTabSz="866775" eaLnBrk="1" fontAlgn="auto" hangingPunct="1">
              <a:spcBef>
                <a:spcPct val="25000"/>
              </a:spcBef>
              <a:spcAft>
                <a:spcPct val="30000"/>
              </a:spcAft>
              <a:defRPr/>
            </a:pPr>
            <a:endParaRPr lang="ru-RU" sz="2000" kern="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24597" name="Прямоугольник 21"/>
          <p:cNvSpPr>
            <a:spLocks noChangeArrowheads="1"/>
          </p:cNvSpPr>
          <p:nvPr/>
        </p:nvSpPr>
        <p:spPr bwMode="auto">
          <a:xfrm>
            <a:off x="1071564" y="5356225"/>
            <a:ext cx="28003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/>
            <a:r>
              <a:rPr lang="ru-RU" sz="1600" b="1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Основные критерии</a:t>
            </a:r>
          </a:p>
          <a:p>
            <a:pPr defTabSz="914400" eaLnBrk="1" hangingPunct="1"/>
            <a:r>
              <a:rPr lang="ru-RU" sz="1600" b="1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при аккредитации</a:t>
            </a:r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24598" name="Group 186"/>
          <p:cNvGrpSpPr>
            <a:grpSpLocks/>
          </p:cNvGrpSpPr>
          <p:nvPr/>
        </p:nvGrpSpPr>
        <p:grpSpPr bwMode="auto">
          <a:xfrm>
            <a:off x="4676776" y="5313365"/>
            <a:ext cx="6646863" cy="746125"/>
            <a:chOff x="1288" y="1903"/>
            <a:chExt cx="4257" cy="348"/>
          </a:xfrm>
        </p:grpSpPr>
        <p:grpSp>
          <p:nvGrpSpPr>
            <p:cNvPr id="24631" name="Group 160"/>
            <p:cNvGrpSpPr>
              <a:grpSpLocks/>
            </p:cNvGrpSpPr>
            <p:nvPr/>
          </p:nvGrpSpPr>
          <p:grpSpPr bwMode="auto">
            <a:xfrm>
              <a:off x="1288" y="1928"/>
              <a:ext cx="359" cy="302"/>
              <a:chOff x="841" y="1919"/>
              <a:chExt cx="359" cy="302"/>
            </a:xfrm>
          </p:grpSpPr>
          <p:sp>
            <p:nvSpPr>
              <p:cNvPr id="30" name="Oval 128"/>
              <p:cNvSpPr>
                <a:spLocks noChangeArrowheads="1"/>
              </p:cNvSpPr>
              <p:nvPr/>
            </p:nvSpPr>
            <p:spPr bwMode="gray">
              <a:xfrm>
                <a:off x="870" y="1956"/>
                <a:ext cx="167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1" name="Oval 129"/>
              <p:cNvSpPr>
                <a:spLocks noChangeArrowheads="1"/>
              </p:cNvSpPr>
              <p:nvPr/>
            </p:nvSpPr>
            <p:spPr bwMode="gray">
              <a:xfrm>
                <a:off x="887" y="1948"/>
                <a:ext cx="166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alpha val="32001"/>
                    </a:srgbClr>
                  </a:gs>
                  <a:gs pos="100000">
                    <a:srgbClr val="333399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2" name="Oval 130"/>
              <p:cNvSpPr>
                <a:spLocks noChangeArrowheads="1"/>
              </p:cNvSpPr>
              <p:nvPr/>
            </p:nvSpPr>
            <p:spPr bwMode="gray">
              <a:xfrm>
                <a:off x="841" y="1933"/>
                <a:ext cx="329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54118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3" name="Oval 131"/>
              <p:cNvSpPr>
                <a:spLocks noChangeArrowheads="1"/>
              </p:cNvSpPr>
              <p:nvPr/>
            </p:nvSpPr>
            <p:spPr bwMode="gray">
              <a:xfrm>
                <a:off x="866" y="1958"/>
                <a:ext cx="328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63529"/>
                      <a:invGamma/>
                    </a:srgbClr>
                  </a:gs>
                  <a:gs pos="100000">
                    <a:srgbClr val="333399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4" name="Oval 132"/>
              <p:cNvSpPr>
                <a:spLocks noChangeArrowheads="1"/>
              </p:cNvSpPr>
              <p:nvPr/>
            </p:nvSpPr>
            <p:spPr bwMode="gray">
              <a:xfrm>
                <a:off x="859" y="1933"/>
                <a:ext cx="300" cy="263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5" name="Oval 13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6" name="Oval 13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7" name="Oval 135"/>
              <p:cNvSpPr>
                <a:spLocks noChangeArrowheads="1"/>
              </p:cNvSpPr>
              <p:nvPr/>
            </p:nvSpPr>
            <p:spPr bwMode="gray">
              <a:xfrm>
                <a:off x="870" y="1923"/>
                <a:ext cx="265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38" name="Oval 13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27" name="Line 99"/>
            <p:cNvSpPr>
              <a:spLocks noChangeShapeType="1"/>
            </p:cNvSpPr>
            <p:nvPr/>
          </p:nvSpPr>
          <p:spPr bwMode="auto">
            <a:xfrm>
              <a:off x="1589" y="2235"/>
              <a:ext cx="3956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ct val="25000"/>
                </a:spcBef>
                <a:spcAft>
                  <a:spcPct val="30000"/>
                </a:spcAft>
                <a:defRPr/>
              </a:pPr>
              <a:endParaRPr lang="ru-RU" sz="2000" ker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28" name="Text Box 100"/>
            <p:cNvSpPr txBox="1">
              <a:spLocks noChangeArrowheads="1"/>
            </p:cNvSpPr>
            <p:nvPr/>
          </p:nvSpPr>
          <p:spPr bwMode="auto">
            <a:xfrm>
              <a:off x="1728" y="1903"/>
              <a:ext cx="3511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ct val="25000"/>
                </a:spcBef>
                <a:spcAft>
                  <a:spcPct val="3000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29" name="Text Box 137"/>
            <p:cNvSpPr txBox="1">
              <a:spLocks noChangeArrowheads="1"/>
            </p:cNvSpPr>
            <p:nvPr/>
          </p:nvSpPr>
          <p:spPr bwMode="gray">
            <a:xfrm>
              <a:off x="1334" y="1934"/>
              <a:ext cx="228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 eaLnBrk="1" fontAlgn="auto" hangingPunct="1">
                <a:spcBef>
                  <a:spcPct val="25000"/>
                </a:spcBef>
                <a:spcAft>
                  <a:spcPct val="30000"/>
                </a:spcAft>
                <a:defRPr/>
              </a:pPr>
              <a:r>
                <a:rPr lang="ru-RU" sz="2400" b="1" kern="0" dirty="0">
                  <a:solidFill>
                    <a:srgbClr val="000000"/>
                  </a:solidFill>
                  <a:ea typeface="+mn-ea"/>
                  <a:cs typeface="+mn-cs"/>
                </a:rPr>
                <a:t>2</a:t>
              </a:r>
              <a:endParaRPr lang="en-US" sz="2400" b="1" kern="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24599" name="Прямоугольник 23"/>
          <p:cNvSpPr>
            <a:spLocks noChangeArrowheads="1"/>
          </p:cNvSpPr>
          <p:nvPr/>
        </p:nvSpPr>
        <p:spPr bwMode="auto">
          <a:xfrm>
            <a:off x="5281613" y="5541965"/>
            <a:ext cx="4748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defTabSz="914400" eaLnBrk="1" hangingPunct="1">
              <a:spcBef>
                <a:spcPct val="25000"/>
              </a:spcBef>
              <a:spcAft>
                <a:spcPct val="30000"/>
              </a:spcAf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Материально-техническое и ресурсное обеспечение</a:t>
            </a:r>
            <a:endParaRPr lang="ru-RU" sz="1600">
              <a:solidFill>
                <a:srgbClr val="000000"/>
              </a:solidFill>
            </a:endParaRPr>
          </a:p>
        </p:txBody>
      </p:sp>
      <p:grpSp>
        <p:nvGrpSpPr>
          <p:cNvPr id="24600" name="Group 186"/>
          <p:cNvGrpSpPr>
            <a:grpSpLocks/>
          </p:cNvGrpSpPr>
          <p:nvPr/>
        </p:nvGrpSpPr>
        <p:grpSpPr bwMode="auto">
          <a:xfrm>
            <a:off x="4718050" y="4624390"/>
            <a:ext cx="6716713" cy="746125"/>
            <a:chOff x="1263" y="1903"/>
            <a:chExt cx="4282" cy="348"/>
          </a:xfrm>
        </p:grpSpPr>
        <p:grpSp>
          <p:nvGrpSpPr>
            <p:cNvPr id="24618" name="Group 160"/>
            <p:cNvGrpSpPr>
              <a:grpSpLocks/>
            </p:cNvGrpSpPr>
            <p:nvPr/>
          </p:nvGrpSpPr>
          <p:grpSpPr bwMode="auto">
            <a:xfrm>
              <a:off x="1263" y="1928"/>
              <a:ext cx="384" cy="302"/>
              <a:chOff x="816" y="1919"/>
              <a:chExt cx="384" cy="302"/>
            </a:xfrm>
          </p:grpSpPr>
          <p:sp>
            <p:nvSpPr>
              <p:cNvPr id="45" name="Oval 128"/>
              <p:cNvSpPr>
                <a:spLocks noChangeArrowheads="1"/>
              </p:cNvSpPr>
              <p:nvPr/>
            </p:nvSpPr>
            <p:spPr bwMode="gray">
              <a:xfrm>
                <a:off x="895" y="1942"/>
                <a:ext cx="166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6" name="Oval 129"/>
              <p:cNvSpPr>
                <a:spLocks noChangeArrowheads="1"/>
              </p:cNvSpPr>
              <p:nvPr/>
            </p:nvSpPr>
            <p:spPr bwMode="gray">
              <a:xfrm>
                <a:off x="816" y="1933"/>
                <a:ext cx="166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alpha val="32001"/>
                    </a:srgbClr>
                  </a:gs>
                  <a:gs pos="100000">
                    <a:srgbClr val="333399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7" name="Oval 130"/>
              <p:cNvSpPr>
                <a:spLocks noChangeArrowheads="1"/>
              </p:cNvSpPr>
              <p:nvPr/>
            </p:nvSpPr>
            <p:spPr bwMode="gray">
              <a:xfrm>
                <a:off x="841" y="1933"/>
                <a:ext cx="328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54118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8" name="Oval 131"/>
              <p:cNvSpPr>
                <a:spLocks noChangeArrowheads="1"/>
              </p:cNvSpPr>
              <p:nvPr/>
            </p:nvSpPr>
            <p:spPr bwMode="gray">
              <a:xfrm>
                <a:off x="866" y="1958"/>
                <a:ext cx="334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63529"/>
                      <a:invGamma/>
                    </a:srgbClr>
                  </a:gs>
                  <a:gs pos="100000">
                    <a:srgbClr val="333399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49" name="Oval 132"/>
              <p:cNvSpPr>
                <a:spLocks noChangeArrowheads="1"/>
              </p:cNvSpPr>
              <p:nvPr/>
            </p:nvSpPr>
            <p:spPr bwMode="gray">
              <a:xfrm>
                <a:off x="859" y="1933"/>
                <a:ext cx="303" cy="263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0" name="Oval 13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1" name="Oval 13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2" name="Oval 13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53" name="Oval 13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42" name="Line 99"/>
            <p:cNvSpPr>
              <a:spLocks noChangeShapeType="1"/>
            </p:cNvSpPr>
            <p:nvPr/>
          </p:nvSpPr>
          <p:spPr bwMode="auto">
            <a:xfrm>
              <a:off x="1589" y="2235"/>
              <a:ext cx="3956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ct val="25000"/>
                </a:spcBef>
                <a:spcAft>
                  <a:spcPct val="30000"/>
                </a:spcAft>
                <a:defRPr/>
              </a:pPr>
              <a:endParaRPr lang="ru-RU" sz="2000" ker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43" name="Text Box 100"/>
            <p:cNvSpPr txBox="1">
              <a:spLocks noChangeArrowheads="1"/>
            </p:cNvSpPr>
            <p:nvPr/>
          </p:nvSpPr>
          <p:spPr bwMode="auto">
            <a:xfrm>
              <a:off x="1728" y="1903"/>
              <a:ext cx="3517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ct val="25000"/>
                </a:spcBef>
                <a:spcAft>
                  <a:spcPct val="3000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4" name="Text Box 137"/>
            <p:cNvSpPr txBox="1">
              <a:spLocks noChangeArrowheads="1"/>
            </p:cNvSpPr>
            <p:nvPr/>
          </p:nvSpPr>
          <p:spPr bwMode="gray">
            <a:xfrm>
              <a:off x="1309" y="1962"/>
              <a:ext cx="234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 eaLnBrk="1" fontAlgn="auto" hangingPunct="1">
                <a:spcBef>
                  <a:spcPct val="25000"/>
                </a:spcBef>
                <a:spcAft>
                  <a:spcPct val="30000"/>
                </a:spcAft>
                <a:defRPr/>
              </a:pPr>
              <a:r>
                <a:rPr lang="ru-RU" sz="2400" b="1" kern="0" dirty="0">
                  <a:solidFill>
                    <a:srgbClr val="000000"/>
                  </a:solidFill>
                  <a:ea typeface="+mn-ea"/>
                  <a:cs typeface="+mn-cs"/>
                </a:rPr>
                <a:t>1</a:t>
              </a:r>
              <a:endParaRPr lang="en-US" sz="2400" b="1" kern="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24601" name="Прямоугольник 53"/>
          <p:cNvSpPr>
            <a:spLocks noChangeArrowheads="1"/>
          </p:cNvSpPr>
          <p:nvPr/>
        </p:nvSpPr>
        <p:spPr bwMode="auto">
          <a:xfrm>
            <a:off x="5373688" y="4757740"/>
            <a:ext cx="60944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/>
            <a:r>
              <a:rPr lang="ru-RU" sz="1500">
                <a:solidFill>
                  <a:srgbClr val="00194D"/>
                </a:solidFill>
                <a:latin typeface="Times New Roman" pitchFamily="16" charset="0"/>
                <a:cs typeface="Times New Roman" pitchFamily="16" charset="0"/>
              </a:rPr>
              <a:t>Требования к тренерскому составу, уровень образования и профессиональной подготовленности тренерского состава;</a:t>
            </a:r>
          </a:p>
        </p:txBody>
      </p:sp>
      <p:grpSp>
        <p:nvGrpSpPr>
          <p:cNvPr id="24602" name="Group 186"/>
          <p:cNvGrpSpPr>
            <a:grpSpLocks/>
          </p:cNvGrpSpPr>
          <p:nvPr/>
        </p:nvGrpSpPr>
        <p:grpSpPr bwMode="auto">
          <a:xfrm>
            <a:off x="4678364" y="5954715"/>
            <a:ext cx="6684962" cy="746125"/>
            <a:chOff x="1263" y="1903"/>
            <a:chExt cx="4282" cy="348"/>
          </a:xfrm>
        </p:grpSpPr>
        <p:grpSp>
          <p:nvGrpSpPr>
            <p:cNvPr id="24605" name="Group 160"/>
            <p:cNvGrpSpPr>
              <a:grpSpLocks/>
            </p:cNvGrpSpPr>
            <p:nvPr/>
          </p:nvGrpSpPr>
          <p:grpSpPr bwMode="auto">
            <a:xfrm>
              <a:off x="1263" y="1928"/>
              <a:ext cx="384" cy="302"/>
              <a:chOff x="816" y="1919"/>
              <a:chExt cx="384" cy="302"/>
            </a:xfrm>
          </p:grpSpPr>
          <p:sp>
            <p:nvSpPr>
              <p:cNvPr id="60" name="Oval 128"/>
              <p:cNvSpPr>
                <a:spLocks noChangeArrowheads="1"/>
              </p:cNvSpPr>
              <p:nvPr/>
            </p:nvSpPr>
            <p:spPr bwMode="gray">
              <a:xfrm>
                <a:off x="895" y="1942"/>
                <a:ext cx="166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tint val="0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tint val="0"/>
                      <a:invGamma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1" name="Oval 129"/>
              <p:cNvSpPr>
                <a:spLocks noChangeArrowheads="1"/>
              </p:cNvSpPr>
              <p:nvPr/>
            </p:nvSpPr>
            <p:spPr bwMode="gray">
              <a:xfrm>
                <a:off x="816" y="1933"/>
                <a:ext cx="166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alpha val="32001"/>
                    </a:srgbClr>
                  </a:gs>
                  <a:gs pos="100000">
                    <a:srgbClr val="333399">
                      <a:gamma/>
                      <a:shade val="0"/>
                      <a:invGamma/>
                      <a:alpha val="89999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2" name="Oval 130"/>
              <p:cNvSpPr>
                <a:spLocks noChangeArrowheads="1"/>
              </p:cNvSpPr>
              <p:nvPr/>
            </p:nvSpPr>
            <p:spPr bwMode="gray">
              <a:xfrm>
                <a:off x="841" y="1933"/>
                <a:ext cx="334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54118"/>
                      <a:invGamma/>
                    </a:srgbClr>
                  </a:gs>
                  <a:gs pos="50000">
                    <a:srgbClr val="333399"/>
                  </a:gs>
                  <a:gs pos="100000">
                    <a:srgbClr val="333399">
                      <a:gamma/>
                      <a:shade val="54118"/>
                      <a:invGamma/>
                    </a:srgb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3" name="Oval 131"/>
              <p:cNvSpPr>
                <a:spLocks noChangeArrowheads="1"/>
              </p:cNvSpPr>
              <p:nvPr/>
            </p:nvSpPr>
            <p:spPr bwMode="gray">
              <a:xfrm>
                <a:off x="866" y="1958"/>
                <a:ext cx="340" cy="263"/>
              </a:xfrm>
              <a:prstGeom prst="ellipse">
                <a:avLst/>
              </a:prstGeom>
              <a:gradFill rotWithShape="1">
                <a:gsLst>
                  <a:gs pos="0">
                    <a:srgbClr val="333399">
                      <a:gamma/>
                      <a:shade val="63529"/>
                      <a:invGamma/>
                    </a:srgbClr>
                  </a:gs>
                  <a:gs pos="100000">
                    <a:srgbClr val="333399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4" name="Oval 132"/>
              <p:cNvSpPr>
                <a:spLocks noChangeArrowheads="1"/>
              </p:cNvSpPr>
              <p:nvPr/>
            </p:nvSpPr>
            <p:spPr bwMode="gray">
              <a:xfrm>
                <a:off x="859" y="1933"/>
                <a:ext cx="306" cy="263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5" name="Oval 133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7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6" name="Oval 134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9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7" name="Oval 135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68" name="Oval 136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 defTabSz="914400" eaLnBrk="1" fontAlgn="auto" hangingPunct="1">
                  <a:spcBef>
                    <a:spcPct val="25000"/>
                  </a:spcBef>
                  <a:spcAft>
                    <a:spcPct val="30000"/>
                  </a:spcAft>
                  <a:defRPr/>
                </a:pPr>
                <a:endParaRPr lang="ru-RU" sz="2000" kern="0">
                  <a:solidFill>
                    <a:srgbClr val="000000"/>
                  </a:solidFill>
                  <a:ea typeface="+mn-ea"/>
                  <a:cs typeface="+mn-cs"/>
                </a:endParaRPr>
              </a:p>
            </p:txBody>
          </p:sp>
        </p:grpSp>
        <p:sp>
          <p:nvSpPr>
            <p:cNvPr id="57" name="Line 99"/>
            <p:cNvSpPr>
              <a:spLocks noChangeShapeType="1"/>
            </p:cNvSpPr>
            <p:nvPr/>
          </p:nvSpPr>
          <p:spPr bwMode="auto">
            <a:xfrm>
              <a:off x="1589" y="2235"/>
              <a:ext cx="3956" cy="1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pPr defTabSz="914400" eaLnBrk="1" fontAlgn="auto" hangingPunct="1">
                <a:spcBef>
                  <a:spcPct val="25000"/>
                </a:spcBef>
                <a:spcAft>
                  <a:spcPct val="30000"/>
                </a:spcAft>
                <a:defRPr/>
              </a:pPr>
              <a:endParaRPr lang="ru-RU" sz="2000" kern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  <p:sp>
          <p:nvSpPr>
            <p:cNvPr id="58" name="Text Box 100"/>
            <p:cNvSpPr txBox="1">
              <a:spLocks noChangeArrowheads="1"/>
            </p:cNvSpPr>
            <p:nvPr/>
          </p:nvSpPr>
          <p:spPr bwMode="auto">
            <a:xfrm>
              <a:off x="1728" y="1903"/>
              <a:ext cx="3511" cy="15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400" eaLnBrk="1" fontAlgn="auto" hangingPunct="1">
                <a:spcBef>
                  <a:spcPct val="25000"/>
                </a:spcBef>
                <a:spcAft>
                  <a:spcPct val="30000"/>
                </a:spcAft>
                <a:defRPr/>
              </a:pPr>
              <a:endParaRPr lang="en-US" sz="1600" kern="0" dirty="0">
                <a:solidFill>
                  <a:srgbClr val="000000"/>
                </a:solidFill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59" name="Text Box 137"/>
            <p:cNvSpPr txBox="1">
              <a:spLocks noChangeArrowheads="1"/>
            </p:cNvSpPr>
            <p:nvPr/>
          </p:nvSpPr>
          <p:spPr bwMode="gray">
            <a:xfrm>
              <a:off x="1309" y="1962"/>
              <a:ext cx="228" cy="21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defTabSz="914400" eaLnBrk="1" fontAlgn="auto" hangingPunct="1">
                <a:spcBef>
                  <a:spcPct val="25000"/>
                </a:spcBef>
                <a:spcAft>
                  <a:spcPct val="30000"/>
                </a:spcAft>
                <a:defRPr/>
              </a:pPr>
              <a:r>
                <a:rPr lang="ru-RU" sz="2400" b="1" kern="0" dirty="0">
                  <a:solidFill>
                    <a:srgbClr val="000000"/>
                  </a:solidFill>
                  <a:ea typeface="+mn-ea"/>
                  <a:cs typeface="+mn-cs"/>
                </a:rPr>
                <a:t>3</a:t>
              </a:r>
              <a:endParaRPr lang="en-US" sz="2400" b="1" kern="0" dirty="0">
                <a:solidFill>
                  <a:srgbClr val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24603" name="Прямоугольник 38"/>
          <p:cNvSpPr>
            <a:spLocks noChangeArrowheads="1"/>
          </p:cNvSpPr>
          <p:nvPr/>
        </p:nvSpPr>
        <p:spPr bwMode="auto">
          <a:xfrm>
            <a:off x="5359401" y="6091238"/>
            <a:ext cx="6143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 eaLnBrk="1" hangingPunct="1">
              <a:spcBef>
                <a:spcPct val="25000"/>
              </a:spcBef>
              <a:spcAft>
                <a:spcPct val="30000"/>
              </a:spcAft>
            </a:pPr>
            <a:r>
              <a:rPr lang="ru-RU" sz="16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Тренировочный и соревновательный процесс в соответствии с ФССП по видам спорта</a:t>
            </a: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4604" name="TextBox 69"/>
          <p:cNvSpPr txBox="1">
            <a:spLocks noChangeArrowheads="1"/>
          </p:cNvSpPr>
          <p:nvPr/>
        </p:nvSpPr>
        <p:spPr bwMode="auto">
          <a:xfrm>
            <a:off x="120650" y="82550"/>
            <a:ext cx="1216818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58" tIns="45679" rIns="91358" bIns="45679">
            <a:spAutoFit/>
          </a:bodyPr>
          <a:lstStyle>
            <a:lvl1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4pPr>
            <a:lvl5pPr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DejaVu Sans" pitchFamily="32" charset="0"/>
                <a:cs typeface="DejaVu Sans" pitchFamily="32" charset="0"/>
              </a:defRPr>
            </a:lvl9pPr>
          </a:lstStyle>
          <a:p>
            <a:pPr algn="ctr" defTabSz="914400" eaLnBrk="1" hangingPunct="1"/>
            <a:endParaRPr lang="ru-RU" sz="1600" b="1">
              <a:solidFill>
                <a:srgbClr val="003399"/>
              </a:solidFill>
              <a:latin typeface="Times New Roman" pitchFamily="16" charset="0"/>
              <a:cs typeface="Times New Roman" pitchFamily="16" charset="0"/>
            </a:endParaRPr>
          </a:p>
          <a:p>
            <a:pPr algn="ctr" defTabSz="914400" eaLnBrk="1" hangingPunct="1"/>
            <a:r>
              <a:rPr lang="ru-RU" sz="2800" b="1">
                <a:solidFill>
                  <a:srgbClr val="003399"/>
                </a:solidFill>
                <a:latin typeface="Times New Roman" pitchFamily="16" charset="0"/>
                <a:cs typeface="Times New Roman" pitchFamily="16" charset="0"/>
              </a:rPr>
              <a:t>Сеть отраслевых организаций осуществляющих спортивную подготовку  </a:t>
            </a:r>
            <a:endParaRPr lang="ru-RU" sz="2800" b="1">
              <a:solidFill>
                <a:srgbClr val="0000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3264"/>
      </a:dk2>
      <a:lt2>
        <a:srgbClr val="CCCCCC"/>
      </a:lt2>
      <a:accent1>
        <a:srgbClr val="003399"/>
      </a:accent1>
      <a:accent2>
        <a:srgbClr val="0099FF"/>
      </a:accent2>
      <a:accent3>
        <a:srgbClr val="99CCFF"/>
      </a:accent3>
      <a:accent4>
        <a:srgbClr val="CCCCCC"/>
      </a:accent4>
      <a:accent5>
        <a:srgbClr val="FFFFFF"/>
      </a:accent5>
      <a:accent6>
        <a:srgbClr val="FFFFFF"/>
      </a:accent6>
      <a:hlink>
        <a:srgbClr val="003366"/>
      </a:hlink>
      <a:folHlink>
        <a:srgbClr val="9999CC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"/>
        <a:cs typeface="DejaVu Sans"/>
      </a:majorFont>
      <a:minorFont>
        <a:latin typeface="Arial"/>
        <a:ea typeface="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DejaVu Sans" pitchFamily="32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3159</Words>
  <Application>Microsoft Office PowerPoint</Application>
  <PresentationFormat>Произвольный</PresentationFormat>
  <Paragraphs>634</Paragraphs>
  <Slides>34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51" baseType="lpstr">
      <vt:lpstr>Arial</vt:lpstr>
      <vt:lpstr>DejaVu Sans</vt:lpstr>
      <vt:lpstr>Times New Roman</vt:lpstr>
      <vt:lpstr>Trebuchet MS</vt:lpstr>
      <vt:lpstr>Wingdings 3</vt:lpstr>
      <vt:lpstr>Segoe UI</vt:lpstr>
      <vt:lpstr>Calibri</vt:lpstr>
      <vt:lpstr>Microsoft YaHei</vt:lpstr>
      <vt:lpstr>SimSun</vt:lpstr>
      <vt:lpstr>Garamond</vt:lpstr>
      <vt:lpstr>Verdana</vt:lpstr>
      <vt:lpstr>Wingdings</vt:lpstr>
      <vt:lpstr>Тема Office</vt:lpstr>
      <vt:lpstr>1_Тема Office</vt:lpstr>
      <vt:lpstr>Аспект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Актуальные нормативные правовые акты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A</cp:lastModifiedBy>
  <cp:revision>193</cp:revision>
  <cp:lastPrinted>2019-10-03T05:49:39Z</cp:lastPrinted>
  <dcterms:created xsi:type="dcterms:W3CDTF">2016-09-08T09:30:11Z</dcterms:created>
  <dcterms:modified xsi:type="dcterms:W3CDTF">2019-10-03T07:47:52Z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38</vt:i4>
  </property>
</Properties>
</file>